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99" r:id="rId5"/>
    <p:sldId id="261" r:id="rId6"/>
    <p:sldId id="262" r:id="rId7"/>
    <p:sldId id="312" r:id="rId8"/>
    <p:sldId id="314" r:id="rId9"/>
    <p:sldId id="313" r:id="rId10"/>
    <p:sldId id="311" r:id="rId11"/>
    <p:sldId id="265" r:id="rId12"/>
    <p:sldId id="267" r:id="rId13"/>
    <p:sldId id="268" r:id="rId14"/>
    <p:sldId id="301" r:id="rId15"/>
    <p:sldId id="308" r:id="rId16"/>
    <p:sldId id="309" r:id="rId17"/>
    <p:sldId id="310" r:id="rId18"/>
    <p:sldId id="302" r:id="rId19"/>
    <p:sldId id="305" r:id="rId20"/>
    <p:sldId id="306" r:id="rId21"/>
    <p:sldId id="304" r:id="rId22"/>
    <p:sldId id="307" r:id="rId23"/>
    <p:sldId id="315" r:id="rId24"/>
    <p:sldId id="285" r:id="rId25"/>
    <p:sldId id="286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all" spc="144" normalizeH="0" baseline="0">
        <a:ln>
          <a:noFill/>
        </a:ln>
        <a:solidFill>
          <a:srgbClr val="333333"/>
        </a:solidFill>
        <a:effectLst/>
        <a:uFillTx/>
        <a:latin typeface="Averta Std Regular"/>
        <a:ea typeface="Averta Std Regular"/>
        <a:cs typeface="Averta Std Regular"/>
        <a:sym typeface="Averta Std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6"/>
    <p:restoredTop sz="91667"/>
  </p:normalViewPr>
  <p:slideViewPr>
    <p:cSldViewPr snapToGrid="0" snapToObjects="1">
      <p:cViewPr varScale="1">
        <p:scale>
          <a:sx n="96" d="100"/>
          <a:sy n="96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33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72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3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63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3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21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86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82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6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supplierS</a:t>
            </a:r>
            <a:r>
              <a:rPr lang="en-US" dirty="0"/>
              <a:t>  </a:t>
            </a:r>
            <a:r>
              <a:rPr lang="en-US" dirty="0" err="1"/>
              <a:t>workerS</a:t>
            </a:r>
            <a:endParaRPr lang="en-US" dirty="0"/>
          </a:p>
          <a:p>
            <a:r>
              <a:rPr lang="en-US" dirty="0"/>
              <a:t>ecosystem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6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6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12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73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 is not good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2  starting w #</a:t>
            </a:r>
          </a:p>
        </p:txBody>
      </p:sp>
    </p:spTree>
    <p:extLst>
      <p:ext uri="{BB962C8B-B14F-4D97-AF65-F5344CB8AC3E}">
        <p14:creationId xmlns:p14="http://schemas.microsoft.com/office/powerpoint/2010/main" val="3822293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9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43"/>
          <p:cNvSpPr>
            <a:spLocks noGrp="1"/>
          </p:cNvSpPr>
          <p:nvPr>
            <p:ph type="pic" idx="13"/>
          </p:nvPr>
        </p:nvSpPr>
        <p:spPr>
          <a:xfrm>
            <a:off x="0" y="-2"/>
            <a:ext cx="12192001" cy="622382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515357" y="466664"/>
            <a:ext cx="11160707" cy="48348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357" y="962311"/>
            <a:ext cx="11160708" cy="358489"/>
          </a:xfrm>
          <a:prstGeom prst="rect">
            <a:avLst/>
          </a:prstGeom>
        </p:spPr>
        <p:txBody>
          <a:bodyPr/>
          <a:lstStyle>
            <a:lvl1pPr marL="0" indent="114300">
              <a:buSzTx/>
              <a:buFontTx/>
              <a:buNone/>
            </a:lvl1pPr>
            <a:lvl2pPr marL="0" indent="114300">
              <a:buSzTx/>
              <a:buFontTx/>
              <a:buNone/>
            </a:lvl2pPr>
            <a:lvl3pPr marL="0" indent="114300">
              <a:buSzTx/>
              <a:buFontTx/>
              <a:buNone/>
            </a:lvl3pPr>
            <a:lvl4pPr marL="0" indent="114300">
              <a:buSzTx/>
              <a:buFontTx/>
              <a:buNone/>
            </a:lvl4pPr>
            <a:lvl5pPr marL="0" indent="1143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85476" y="3832733"/>
            <a:ext cx="5070298" cy="1586433"/>
          </a:xfrm>
          <a:prstGeom prst="rect">
            <a:avLst/>
          </a:prstGeom>
        </p:spPr>
        <p:txBody>
          <a:bodyPr/>
          <a:lstStyle>
            <a:lvl1pPr marL="0" indent="114300">
              <a:buSzTx/>
              <a:buFontTx/>
              <a:buNone/>
            </a:lvl1pPr>
            <a:lvl2pPr marL="0" indent="114300">
              <a:buSzTx/>
              <a:buFontTx/>
              <a:buNone/>
            </a:lvl2pPr>
            <a:lvl3pPr marL="0" indent="114300">
              <a:buSzTx/>
              <a:buFontTx/>
              <a:buNone/>
            </a:lvl3pPr>
            <a:lvl4pPr marL="0" indent="114300">
              <a:buSzTx/>
              <a:buFontTx/>
              <a:buNone/>
            </a:lvl4pPr>
            <a:lvl5pPr marL="0" indent="1143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4191" y="6404292"/>
            <a:ext cx="273609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6891" y="6455092"/>
            <a:ext cx="27360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cap="none" spc="0">
                <a:solidFill>
                  <a:srgbClr val="FFFFFF"/>
                </a:solidFill>
                <a:latin typeface="ITC Kabel"/>
                <a:ea typeface="ITC Kabel"/>
                <a:cs typeface="ITC Kabel"/>
                <a:sym typeface="ITC Ka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282828"/>
          </a:solidFill>
          <a:uFillTx/>
          <a:latin typeface="Averta Std ExtraBold"/>
          <a:ea typeface="Averta Std ExtraBold"/>
          <a:cs typeface="Averta Std ExtraBold"/>
          <a:sym typeface="Averta Std ExtraBold"/>
        </a:defRPr>
      </a:lvl9pPr>
    </p:titleStyle>
    <p:bodyStyle>
      <a:lvl1pPr marL="130628" marR="0" indent="-130628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1pPr>
      <a:lvl2pPr marL="609600" marR="0" indent="-1524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2pPr>
      <a:lvl3pPr marL="1097280" marR="0" indent="-18288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3pPr>
      <a:lvl4pPr marL="15748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4pPr>
      <a:lvl5pPr marL="20320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5pPr>
      <a:lvl6pPr marL="24892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6pPr>
      <a:lvl7pPr marL="29464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7pPr>
      <a:lvl8pPr marL="34036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8pPr>
      <a:lvl9pPr marL="3860800" marR="0" indent="-2032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verta Std Regular"/>
          <a:ea typeface="Averta Std Regular"/>
          <a:cs typeface="Averta Std Regular"/>
          <a:sym typeface="Averta Std Regular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TC Ka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1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1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042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Title_extended.jpg" descr="Title_extended.jpg"/>
          <p:cNvPicPr>
            <a:picLocks noChangeAspect="1"/>
          </p:cNvPicPr>
          <p:nvPr/>
        </p:nvPicPr>
        <p:blipFill>
          <a:blip r:embed="rId3"/>
          <a:srcRect l="1194" t="9102" r="9241" b="9102"/>
          <a:stretch>
            <a:fillRect/>
          </a:stretch>
        </p:blipFill>
        <p:spPr>
          <a:xfrm>
            <a:off x="228315" y="239277"/>
            <a:ext cx="11735369" cy="63794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"/>
          <p:cNvGrpSpPr/>
          <p:nvPr/>
        </p:nvGrpSpPr>
        <p:grpSpPr>
          <a:xfrm>
            <a:off x="521593" y="4320752"/>
            <a:ext cx="2789858" cy="2074625"/>
            <a:chOff x="0" y="0"/>
            <a:chExt cx="2789857" cy="2074623"/>
          </a:xfrm>
        </p:grpSpPr>
        <p:sp>
          <p:nvSpPr>
            <p:cNvPr id="151" name="Rectangle"/>
            <p:cNvSpPr/>
            <p:nvPr/>
          </p:nvSpPr>
          <p:spPr>
            <a:xfrm>
              <a:off x="0" y="0"/>
              <a:ext cx="2789858" cy="20746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92" y="205591"/>
              <a:ext cx="2059873" cy="157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042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03"/>
          <p:cNvSpPr txBox="1"/>
          <p:nvPr/>
        </p:nvSpPr>
        <p:spPr>
          <a:xfrm>
            <a:off x="11260764" y="6174716"/>
            <a:ext cx="376023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220" name="Rectangle"/>
          <p:cNvSpPr/>
          <p:nvPr/>
        </p:nvSpPr>
        <p:spPr>
          <a:xfrm>
            <a:off x="225776" y="226433"/>
            <a:ext cx="11740448" cy="6405134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542D2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1" name="how does it work?"/>
          <p:cNvSpPr txBox="1">
            <a:spLocks noGrp="1"/>
          </p:cNvSpPr>
          <p:nvPr>
            <p:ph type="title"/>
          </p:nvPr>
        </p:nvSpPr>
        <p:spPr>
          <a:xfrm>
            <a:off x="2346145" y="3947829"/>
            <a:ext cx="7499710" cy="9163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how does </a:t>
            </a:r>
            <a:r>
              <a:rPr lang="en-US" dirty="0"/>
              <a:t>the business model</a:t>
            </a:r>
            <a:r>
              <a:rPr dirty="0"/>
              <a:t> work?</a:t>
            </a:r>
          </a:p>
        </p:txBody>
      </p:sp>
      <p:sp>
        <p:nvSpPr>
          <p:cNvPr id="223" name="Line"/>
          <p:cNvSpPr/>
          <p:nvPr/>
        </p:nvSpPr>
        <p:spPr>
          <a:xfrm flipH="1">
            <a:off x="6095999" y="4918258"/>
            <a:ext cx="1" cy="196775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94" y="490811"/>
            <a:ext cx="1082919" cy="7541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86324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ush pull@4x.png" descr="push pull@4x.png"/>
          <p:cNvPicPr>
            <a:picLocks noChangeAspect="1"/>
          </p:cNvPicPr>
          <p:nvPr/>
        </p:nvPicPr>
        <p:blipFill>
          <a:blip r:embed="rId3"/>
          <a:srcRect r="7557"/>
          <a:stretch>
            <a:fillRect/>
          </a:stretch>
        </p:blipFill>
        <p:spPr>
          <a:xfrm>
            <a:off x="708363" y="2057388"/>
            <a:ext cx="8387944" cy="402770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6" name="Shape 709"/>
          <p:cNvSpPr txBox="1">
            <a:spLocks noGrp="1"/>
          </p:cNvSpPr>
          <p:nvPr>
            <p:ph type="body" sz="quarter" idx="1"/>
          </p:nvPr>
        </p:nvSpPr>
        <p:spPr>
          <a:xfrm>
            <a:off x="424121" y="1181689"/>
            <a:ext cx="9783978" cy="688066"/>
          </a:xfrm>
          <a:prstGeom prst="rect">
            <a:avLst/>
          </a:prstGeom>
        </p:spPr>
        <p:txBody>
          <a:bodyPr/>
          <a:lstStyle>
            <a:lvl1pPr indent="0"/>
          </a:lstStyle>
          <a:p>
            <a:r>
              <a:rPr dirty="0"/>
              <a:t>We are the trusted platform that allows all housing construction stakeholders to interact and transact. </a:t>
            </a:r>
            <a:r>
              <a:rPr lang="en-US" dirty="0"/>
              <a:t> T</a:t>
            </a:r>
            <a:r>
              <a:rPr dirty="0"/>
              <a:t>he iBUILD platform provides transaction history and big data across this shared ecosystem. 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angle"/>
          <p:cNvSpPr/>
          <p:nvPr/>
        </p:nvSpPr>
        <p:spPr>
          <a:xfrm>
            <a:off x="414102" y="730129"/>
            <a:ext cx="8402445" cy="279512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0" name="Title 1"/>
          <p:cNvSpPr txBox="1"/>
          <p:nvPr/>
        </p:nvSpPr>
        <p:spPr>
          <a:xfrm>
            <a:off x="428343" y="243219"/>
            <a:ext cx="9775533" cy="845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top down, bottom up</a:t>
            </a:r>
            <a:endParaRPr dirty="0"/>
          </a:p>
        </p:txBody>
      </p:sp>
      <p:sp>
        <p:nvSpPr>
          <p:cNvPr id="251" name="design"/>
          <p:cNvSpPr txBox="1"/>
          <p:nvPr/>
        </p:nvSpPr>
        <p:spPr>
          <a:xfrm>
            <a:off x="5094654" y="3261657"/>
            <a:ext cx="732511" cy="26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000" spc="90">
                <a:solidFill>
                  <a:srgbClr val="FFFFFF"/>
                </a:solidFill>
              </a:defRPr>
            </a:lvl1pPr>
          </a:lstStyle>
          <a:p>
            <a:r>
              <a:t>design </a:t>
            </a:r>
          </a:p>
        </p:txBody>
      </p:sp>
      <p:sp>
        <p:nvSpPr>
          <p:cNvPr id="252" name="labor"/>
          <p:cNvSpPr txBox="1"/>
          <p:nvPr/>
        </p:nvSpPr>
        <p:spPr>
          <a:xfrm>
            <a:off x="6663029" y="3261657"/>
            <a:ext cx="1071889" cy="26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000" spc="90">
                <a:solidFill>
                  <a:srgbClr val="FFFFFF"/>
                </a:solidFill>
              </a:defRPr>
            </a:lvl1pPr>
          </a:lstStyle>
          <a:p>
            <a:r>
              <a:t>labor</a:t>
            </a:r>
          </a:p>
        </p:txBody>
      </p:sp>
      <p:sp>
        <p:nvSpPr>
          <p:cNvPr id="253" name="materials"/>
          <p:cNvSpPr txBox="1"/>
          <p:nvPr/>
        </p:nvSpPr>
        <p:spPr>
          <a:xfrm>
            <a:off x="4879039" y="4540901"/>
            <a:ext cx="1056218" cy="26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000" spc="90">
                <a:solidFill>
                  <a:srgbClr val="FFFFFF"/>
                </a:solidFill>
              </a:defRPr>
            </a:lvl1pPr>
          </a:lstStyle>
          <a:p>
            <a:r>
              <a:t>materials</a:t>
            </a:r>
          </a:p>
        </p:txBody>
      </p:sp>
      <p:sp>
        <p:nvSpPr>
          <p:cNvPr id="254" name="management"/>
          <p:cNvSpPr txBox="1"/>
          <p:nvPr/>
        </p:nvSpPr>
        <p:spPr>
          <a:xfrm>
            <a:off x="6408563" y="4540901"/>
            <a:ext cx="1241230" cy="26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000" spc="90">
                <a:solidFill>
                  <a:srgbClr val="FFFFFF"/>
                </a:solidFill>
              </a:defRPr>
            </a:lvl1pPr>
          </a:lstStyle>
          <a:p>
            <a:r>
              <a:t>management</a:t>
            </a:r>
          </a:p>
        </p:txBody>
      </p:sp>
      <p:sp>
        <p:nvSpPr>
          <p:cNvPr id="255" name="Circle"/>
          <p:cNvSpPr/>
          <p:nvPr/>
        </p:nvSpPr>
        <p:spPr>
          <a:xfrm>
            <a:off x="638733" y="2878388"/>
            <a:ext cx="2249710" cy="2249711"/>
          </a:xfrm>
          <a:prstGeom prst="ellipse">
            <a:avLst/>
          </a:prstGeom>
          <a:solidFill>
            <a:srgbClr val="49B3E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6" name="Circle"/>
          <p:cNvSpPr/>
          <p:nvPr/>
        </p:nvSpPr>
        <p:spPr>
          <a:xfrm>
            <a:off x="656703" y="2896359"/>
            <a:ext cx="2213770" cy="2213770"/>
          </a:xfrm>
          <a:prstGeom prst="ellipse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7" name="Circle"/>
          <p:cNvSpPr/>
          <p:nvPr/>
        </p:nvSpPr>
        <p:spPr>
          <a:xfrm>
            <a:off x="713591" y="2953247"/>
            <a:ext cx="2099994" cy="2099994"/>
          </a:xfrm>
          <a:prstGeom prst="ellipse">
            <a:avLst/>
          </a:prstGeom>
          <a:ln w="50800">
            <a:solidFill>
              <a:srgbClr val="99CC99"/>
            </a:solidFill>
            <a:miter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58" name="Circle"/>
          <p:cNvSpPr/>
          <p:nvPr/>
        </p:nvSpPr>
        <p:spPr>
          <a:xfrm>
            <a:off x="771103" y="3010758"/>
            <a:ext cx="1984970" cy="1984971"/>
          </a:xfrm>
          <a:prstGeom prst="ellipse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978" y="3825283"/>
            <a:ext cx="1182522" cy="35592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vernments…"/>
          <p:cNvSpPr txBox="1"/>
          <p:nvPr/>
        </p:nvSpPr>
        <p:spPr>
          <a:xfrm>
            <a:off x="1029454" y="3424570"/>
            <a:ext cx="1468268" cy="127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lnSpc>
                <a:spcPct val="160000"/>
              </a:lnSpc>
              <a:defRPr sz="1200" spc="108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pPr>
            <a:r>
              <a:rPr lang="en-US" dirty="0"/>
              <a:t>G</a:t>
            </a:r>
            <a:r>
              <a:rPr dirty="0"/>
              <a:t>overnments</a:t>
            </a:r>
            <a:r>
              <a:rPr lang="en-US" dirty="0"/>
              <a:t>*</a:t>
            </a:r>
            <a:endParaRPr dirty="0"/>
          </a:p>
          <a:p>
            <a:pPr>
              <a:lnSpc>
                <a:spcPct val="160000"/>
              </a:lnSpc>
              <a:defRPr sz="1200" spc="108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pPr>
            <a:r>
              <a:rPr dirty="0"/>
              <a:t>large funds institutions agencies </a:t>
            </a:r>
          </a:p>
        </p:txBody>
      </p:sp>
      <p:sp>
        <p:nvSpPr>
          <p:cNvPr id="261" name="large scale construction"/>
          <p:cNvSpPr txBox="1"/>
          <p:nvPr/>
        </p:nvSpPr>
        <p:spPr>
          <a:xfrm>
            <a:off x="3062054" y="3199626"/>
            <a:ext cx="1468268" cy="442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900" spc="81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large scale construction </a:t>
            </a:r>
          </a:p>
        </p:txBody>
      </p:sp>
      <p:sp>
        <p:nvSpPr>
          <p:cNvPr id="262" name="how does it work?"/>
          <p:cNvSpPr txBox="1"/>
          <p:nvPr/>
        </p:nvSpPr>
        <p:spPr>
          <a:xfrm>
            <a:off x="1348691" y="6455092"/>
            <a:ext cx="210680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how does it work?</a:t>
            </a:r>
          </a:p>
        </p:txBody>
      </p:sp>
      <p:sp>
        <p:nvSpPr>
          <p:cNvPr id="263" name="developer &amp; consumer lending"/>
          <p:cNvSpPr txBox="1"/>
          <p:nvPr/>
        </p:nvSpPr>
        <p:spPr>
          <a:xfrm>
            <a:off x="2947981" y="4491569"/>
            <a:ext cx="1531541" cy="442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900" spc="18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developer &amp; consumer lending </a:t>
            </a:r>
          </a:p>
        </p:txBody>
      </p:sp>
      <p:sp>
        <p:nvSpPr>
          <p:cNvPr id="264" name="subsidy &amp; finance"/>
          <p:cNvSpPr txBox="1"/>
          <p:nvPr/>
        </p:nvSpPr>
        <p:spPr>
          <a:xfrm>
            <a:off x="3062054" y="3807160"/>
            <a:ext cx="1468268" cy="442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defRPr sz="900" spc="81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sz="1100" spc="99">
                <a:latin typeface="Averta Std Regular"/>
                <a:ea typeface="Averta Std Regular"/>
                <a:cs typeface="Averta Std Regular"/>
                <a:sym typeface="Averta Std Regular"/>
              </a:rPr>
              <a:t>subsidy &amp; finance</a:t>
            </a:r>
            <a:r>
              <a:t> 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9052481" y="2896359"/>
            <a:ext cx="2213770" cy="2213770"/>
            <a:chOff x="0" y="0"/>
            <a:chExt cx="2213768" cy="2213769"/>
          </a:xfrm>
        </p:grpSpPr>
        <p:sp>
          <p:nvSpPr>
            <p:cNvPr id="265" name="Circle"/>
            <p:cNvSpPr/>
            <p:nvPr/>
          </p:nvSpPr>
          <p:spPr>
            <a:xfrm>
              <a:off x="0" y="0"/>
              <a:ext cx="2213769" cy="221377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6" name="Circle"/>
            <p:cNvSpPr/>
            <p:nvPr/>
          </p:nvSpPr>
          <p:spPr>
            <a:xfrm>
              <a:off x="56887" y="56888"/>
              <a:ext cx="2099994" cy="2099993"/>
            </a:xfrm>
            <a:prstGeom prst="ellipse">
              <a:avLst/>
            </a:prstGeom>
            <a:noFill/>
            <a:ln w="50800" cap="flat">
              <a:solidFill>
                <a:srgbClr val="3CB1E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7" name="Circle"/>
            <p:cNvSpPr/>
            <p:nvPr/>
          </p:nvSpPr>
          <p:spPr>
            <a:xfrm>
              <a:off x="114399" y="114399"/>
              <a:ext cx="1984971" cy="1984971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9" name="gov’t build &amp; commercial 30%…"/>
          <p:cNvSpPr txBox="1"/>
          <p:nvPr/>
        </p:nvSpPr>
        <p:spPr>
          <a:xfrm>
            <a:off x="8708571" y="5529603"/>
            <a:ext cx="3077029" cy="74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lnSpc>
                <a:spcPct val="110000"/>
              </a:lnSpc>
              <a:defRPr sz="1000" cap="none" spc="20">
                <a:solidFill>
                  <a:srgbClr val="000000"/>
                </a:solidFill>
              </a:defRPr>
            </a:pPr>
            <a:r>
              <a:rPr lang="en-US" sz="1100" dirty="0">
                <a:solidFill>
                  <a:schemeClr val="accent6"/>
                </a:solidFill>
              </a:rPr>
              <a:t>Developing Country Housing Supply</a:t>
            </a:r>
          </a:p>
          <a:p>
            <a:pPr>
              <a:lnSpc>
                <a:spcPct val="110000"/>
              </a:lnSpc>
              <a:defRPr sz="1000" cap="none" spc="20">
                <a:solidFill>
                  <a:srgbClr val="000000"/>
                </a:solidFill>
              </a:defRPr>
            </a:pPr>
            <a:r>
              <a:rPr lang="en-US" sz="1100" dirty="0"/>
              <a:t>* Gov’t built &amp; commercial housing starts: 30% </a:t>
            </a:r>
          </a:p>
          <a:p>
            <a:pPr>
              <a:lnSpc>
                <a:spcPct val="110000"/>
              </a:lnSpc>
              <a:defRPr sz="1000" cap="none" spc="20">
                <a:solidFill>
                  <a:srgbClr val="000000"/>
                </a:solidFill>
              </a:defRPr>
            </a:pPr>
            <a:r>
              <a:rPr lang="en-US" sz="1100" dirty="0"/>
              <a:t>**S</a:t>
            </a:r>
            <a:r>
              <a:rPr sz="1100" dirty="0"/>
              <a:t>elf-built housing</a:t>
            </a:r>
            <a:r>
              <a:rPr lang="en-US" sz="1100" dirty="0"/>
              <a:t> starts: </a:t>
            </a:r>
            <a:r>
              <a:rPr sz="1100" dirty="0"/>
              <a:t> 70%</a:t>
            </a:r>
          </a:p>
        </p:txBody>
      </p:sp>
      <p:pic>
        <p:nvPicPr>
          <p:cNvPr id="271" name="Shape 693" descr="Shape 693"/>
          <p:cNvPicPr>
            <a:picLocks noChangeAspect="1"/>
          </p:cNvPicPr>
          <p:nvPr/>
        </p:nvPicPr>
        <p:blipFill>
          <a:blip r:embed="rId6"/>
          <a:srcRect l="12335" t="11423" r="12335" b="11423"/>
          <a:stretch>
            <a:fillRect/>
          </a:stretch>
        </p:blipFill>
        <p:spPr>
          <a:xfrm>
            <a:off x="9882980" y="3739723"/>
            <a:ext cx="552755" cy="635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house@4x.png" descr="house@4x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8105" y="3430539"/>
            <a:ext cx="1182522" cy="1069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consumers@4x.png" descr="consumers@4x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979" y="3807160"/>
            <a:ext cx="2050773" cy="15768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ECDB611-408C-AF42-838B-221965F98C2D}"/>
              </a:ext>
            </a:extLst>
          </p:cNvPr>
          <p:cNvSpPr/>
          <p:nvPr/>
        </p:nvSpPr>
        <p:spPr>
          <a:xfrm rot="10800000">
            <a:off x="7097486" y="3504112"/>
            <a:ext cx="2061027" cy="1005840"/>
          </a:xfrm>
          <a:prstGeom prst="lef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0" name="consumer demand"/>
          <p:cNvSpPr txBox="1"/>
          <p:nvPr/>
        </p:nvSpPr>
        <p:spPr>
          <a:xfrm>
            <a:off x="7155543" y="3904344"/>
            <a:ext cx="2042985" cy="59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900" spc="81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sz="1200" dirty="0">
                <a:solidFill>
                  <a:schemeClr val="accent6"/>
                </a:solidFill>
              </a:rPr>
              <a:t>Self-BUILD DEMAND**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ounded Rectangle"/>
          <p:cNvSpPr/>
          <p:nvPr/>
        </p:nvSpPr>
        <p:spPr>
          <a:xfrm>
            <a:off x="731189" y="3256495"/>
            <a:ext cx="3874677" cy="2523415"/>
          </a:xfrm>
          <a:prstGeom prst="roundRect">
            <a:avLst>
              <a:gd name="adj" fmla="val 7127"/>
            </a:avLst>
          </a:prstGeom>
          <a:solidFill>
            <a:srgbClr val="E8E8E8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9EBBA7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78156" y="1469730"/>
            <a:ext cx="11235688" cy="99375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dirty="0"/>
              <a:t>The iBUILD™ solution centers on an embedded </a:t>
            </a:r>
            <a:r>
              <a:rPr lang="en-US" dirty="0"/>
              <a:t>electronic </a:t>
            </a:r>
            <a:r>
              <a:rPr dirty="0"/>
              <a:t>wallet that is easily integrated within leading mobile payment providers and banking systems. The wallet allows payment and transaction tracking throughout project life</a:t>
            </a:r>
            <a:r>
              <a:rPr lang="en-US" dirty="0"/>
              <a:t>-cycle</a:t>
            </a:r>
            <a:r>
              <a:rPr dirty="0"/>
              <a:t>, through verifiable, geo-tagged milestones, all within a secure, efficient, accountable, transparent cloud-based platform.  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ectangle"/>
          <p:cNvSpPr/>
          <p:nvPr/>
        </p:nvSpPr>
        <p:spPr>
          <a:xfrm>
            <a:off x="414102" y="984129"/>
            <a:ext cx="7226172" cy="279512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9EBBA7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3" name="Title 1"/>
          <p:cNvSpPr txBox="1"/>
          <p:nvPr/>
        </p:nvSpPr>
        <p:spPr>
          <a:xfrm>
            <a:off x="453743" y="408319"/>
            <a:ext cx="7226172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dirty="0"/>
              <a:t>iBUILD wallet</a:t>
            </a:r>
          </a:p>
        </p:txBody>
      </p:sp>
      <p:sp>
        <p:nvSpPr>
          <p:cNvPr id="355" name="how does it work?"/>
          <p:cNvSpPr txBox="1"/>
          <p:nvPr/>
        </p:nvSpPr>
        <p:spPr>
          <a:xfrm>
            <a:off x="1348691" y="6455092"/>
            <a:ext cx="210680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how does it work?</a:t>
            </a:r>
          </a:p>
        </p:txBody>
      </p:sp>
      <p:sp>
        <p:nvSpPr>
          <p:cNvPr id="356" name="Rectangle"/>
          <p:cNvSpPr/>
          <p:nvPr/>
        </p:nvSpPr>
        <p:spPr>
          <a:xfrm>
            <a:off x="7816494" y="1773465"/>
            <a:ext cx="3383280" cy="44122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9EBBA7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7" name="Rectangle"/>
          <p:cNvSpPr/>
          <p:nvPr/>
        </p:nvSpPr>
        <p:spPr>
          <a:xfrm>
            <a:off x="525293" y="2088996"/>
            <a:ext cx="1371600" cy="44121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9EBBA7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8" name="Content Placeholder 2"/>
          <p:cNvSpPr txBox="1"/>
          <p:nvPr/>
        </p:nvSpPr>
        <p:spPr>
          <a:xfrm>
            <a:off x="1244884" y="3761787"/>
            <a:ext cx="3021387" cy="192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Font typeface="Arial"/>
              <a:defRPr sz="1300" cap="none" spc="-26">
                <a:solidFill>
                  <a:srgbClr val="000000"/>
                </a:solidFill>
              </a:defRPr>
            </a:pPr>
            <a:r>
              <a:rPr dirty="0"/>
              <a:t>Data from wallet transactions</a:t>
            </a:r>
            <a:r>
              <a:rPr lang="en-US" dirty="0"/>
              <a:t> measure previously untraceable marketplace activity</a:t>
            </a:r>
            <a:endParaRPr dirty="0"/>
          </a:p>
          <a:p>
            <a:pPr algn="l">
              <a:lnSpc>
                <a:spcPct val="120000"/>
              </a:lnSpc>
              <a:spcBef>
                <a:spcPts val="1000"/>
              </a:spcBef>
              <a:buFont typeface="Arial"/>
              <a:defRPr sz="1300" cap="none" spc="-26">
                <a:solidFill>
                  <a:srgbClr val="000000"/>
                </a:solidFill>
              </a:defRPr>
            </a:pPr>
            <a:r>
              <a:rPr dirty="0"/>
              <a:t>Data from platform registrations </a:t>
            </a:r>
            <a:br>
              <a:rPr dirty="0"/>
            </a:br>
            <a:r>
              <a:rPr dirty="0"/>
              <a:t>and construction project activity</a:t>
            </a:r>
            <a:r>
              <a:rPr lang="en-US" dirty="0"/>
              <a:t> inform governments and lenders </a:t>
            </a:r>
            <a:r>
              <a:rPr dirty="0"/>
              <a:t> </a:t>
            </a:r>
            <a:r>
              <a:rPr lang="en-US" dirty="0"/>
              <a:t>of the </a:t>
            </a:r>
            <a:r>
              <a:rPr dirty="0"/>
              <a:t># of </a:t>
            </a:r>
            <a:r>
              <a:rPr lang="en-US" dirty="0"/>
              <a:t>units constructed</a:t>
            </a:r>
            <a:r>
              <a:rPr dirty="0"/>
              <a:t>, cost of projects, # housing </a:t>
            </a:r>
            <a:r>
              <a:rPr lang="en-US" dirty="0"/>
              <a:t>starts</a:t>
            </a:r>
            <a:r>
              <a:rPr dirty="0"/>
              <a:t>,  </a:t>
            </a:r>
            <a:r>
              <a:rPr lang="en-US" dirty="0"/>
              <a:t>project </a:t>
            </a:r>
            <a:r>
              <a:rPr dirty="0"/>
              <a:t>geograph</a:t>
            </a:r>
            <a:r>
              <a:rPr lang="en-US" dirty="0"/>
              <a:t>ies, and registrant demographics</a:t>
            </a:r>
            <a:endParaRPr dirty="0"/>
          </a:p>
        </p:txBody>
      </p:sp>
      <p:grpSp>
        <p:nvGrpSpPr>
          <p:cNvPr id="361" name="Group 10"/>
          <p:cNvGrpSpPr/>
          <p:nvPr/>
        </p:nvGrpSpPr>
        <p:grpSpPr>
          <a:xfrm>
            <a:off x="911152" y="3773049"/>
            <a:ext cx="300120" cy="300121"/>
            <a:chOff x="0" y="0"/>
            <a:chExt cx="300119" cy="300119"/>
          </a:xfrm>
        </p:grpSpPr>
        <p:sp>
          <p:nvSpPr>
            <p:cNvPr id="359" name="Oval 19"/>
            <p:cNvSpPr/>
            <p:nvPr/>
          </p:nvSpPr>
          <p:spPr>
            <a:xfrm>
              <a:off x="32014" y="32015"/>
              <a:ext cx="236091" cy="236090"/>
            </a:xfrm>
            <a:prstGeom prst="ellipse">
              <a:avLst/>
            </a:prstGeom>
            <a:solidFill>
              <a:srgbClr val="3CB2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cap="none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60" name="Oval 20"/>
            <p:cNvSpPr/>
            <p:nvPr/>
          </p:nvSpPr>
          <p:spPr>
            <a:xfrm>
              <a:off x="-1" y="0"/>
              <a:ext cx="300121" cy="300120"/>
            </a:xfrm>
            <a:prstGeom prst="ellipse">
              <a:avLst/>
            </a:prstGeom>
            <a:noFill/>
            <a:ln w="9525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cap="none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62" name="1"/>
          <p:cNvSpPr txBox="1"/>
          <p:nvPr/>
        </p:nvSpPr>
        <p:spPr>
          <a:xfrm>
            <a:off x="989100" y="3801464"/>
            <a:ext cx="129296" cy="2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defRPr sz="900" spc="81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1</a:t>
            </a:r>
          </a:p>
        </p:txBody>
      </p:sp>
      <p:grpSp>
        <p:nvGrpSpPr>
          <p:cNvPr id="365" name="Group 10"/>
          <p:cNvGrpSpPr/>
          <p:nvPr/>
        </p:nvGrpSpPr>
        <p:grpSpPr>
          <a:xfrm>
            <a:off x="893055" y="4381693"/>
            <a:ext cx="313735" cy="313737"/>
            <a:chOff x="0" y="0"/>
            <a:chExt cx="313734" cy="313735"/>
          </a:xfrm>
        </p:grpSpPr>
        <p:sp>
          <p:nvSpPr>
            <p:cNvPr id="363" name="Oval 19"/>
            <p:cNvSpPr/>
            <p:nvPr/>
          </p:nvSpPr>
          <p:spPr>
            <a:xfrm>
              <a:off x="33467" y="33467"/>
              <a:ext cx="246801" cy="246801"/>
            </a:xfrm>
            <a:prstGeom prst="ellipse">
              <a:avLst/>
            </a:prstGeom>
            <a:solidFill>
              <a:srgbClr val="3CB2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cap="none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64" name="Oval 20"/>
            <p:cNvSpPr/>
            <p:nvPr/>
          </p:nvSpPr>
          <p:spPr>
            <a:xfrm>
              <a:off x="-1" y="0"/>
              <a:ext cx="313736" cy="313736"/>
            </a:xfrm>
            <a:prstGeom prst="ellipse">
              <a:avLst/>
            </a:prstGeom>
            <a:noFill/>
            <a:ln w="9525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cap="none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66" name="2"/>
          <p:cNvSpPr txBox="1"/>
          <p:nvPr/>
        </p:nvSpPr>
        <p:spPr>
          <a:xfrm>
            <a:off x="973986" y="4437115"/>
            <a:ext cx="129297" cy="2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defRPr sz="900" spc="81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367" name="iBUILD™ uses:"/>
          <p:cNvSpPr txBox="1"/>
          <p:nvPr/>
        </p:nvSpPr>
        <p:spPr>
          <a:xfrm>
            <a:off x="943885" y="3358129"/>
            <a:ext cx="175541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000000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cap="none" dirty="0"/>
              <a:t>i</a:t>
            </a:r>
            <a:r>
              <a:rPr dirty="0"/>
              <a:t>BUILD™ </a:t>
            </a:r>
            <a:r>
              <a:rPr lang="en-US" dirty="0"/>
              <a:t>Analytics</a:t>
            </a:r>
            <a:r>
              <a:rPr dirty="0"/>
              <a:t>:</a:t>
            </a:r>
          </a:p>
        </p:txBody>
      </p:sp>
      <p:pic>
        <p:nvPicPr>
          <p:cNvPr id="368" name="wallet@4x.png" descr="wallet@4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706" y="2599818"/>
            <a:ext cx="6266780" cy="35834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435AB-E380-034B-85E1-0B0AFDE31C06}"/>
              </a:ext>
            </a:extLst>
          </p:cNvPr>
          <p:cNvSpPr txBox="1"/>
          <p:nvPr/>
        </p:nvSpPr>
        <p:spPr>
          <a:xfrm>
            <a:off x="4701439" y="3759200"/>
            <a:ext cx="115223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all" spc="144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Averta Std Regular"/>
                <a:ea typeface="Averta Std Regular"/>
                <a:cs typeface="Averta Std Regular"/>
                <a:sym typeface="Averta Std Regular"/>
              </a:rPr>
              <a:t>contractor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887B7-301A-6A48-AA77-A843DE54A820}"/>
              </a:ext>
            </a:extLst>
          </p:cNvPr>
          <p:cNvSpPr txBox="1"/>
          <p:nvPr/>
        </p:nvSpPr>
        <p:spPr>
          <a:xfrm>
            <a:off x="4706606" y="4651023"/>
            <a:ext cx="9838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all" spc="144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Averta Std Regular"/>
                <a:ea typeface="Averta Std Regular"/>
                <a:cs typeface="Averta Std Regular"/>
                <a:sym typeface="Averta Std Regular"/>
              </a:rPr>
              <a:t>consumer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ectangle"/>
          <p:cNvSpPr/>
          <p:nvPr/>
        </p:nvSpPr>
        <p:spPr>
          <a:xfrm>
            <a:off x="414102" y="984129"/>
            <a:ext cx="4864221" cy="245749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78" name="Title 1"/>
          <p:cNvSpPr txBox="1"/>
          <p:nvPr/>
        </p:nvSpPr>
        <p:spPr>
          <a:xfrm>
            <a:off x="453743" y="471819"/>
            <a:ext cx="7121823" cy="97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dirty="0"/>
              <a:t>sources of income</a:t>
            </a:r>
          </a:p>
        </p:txBody>
      </p:sp>
      <p:sp>
        <p:nvSpPr>
          <p:cNvPr id="37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35511" y="4111623"/>
            <a:ext cx="1928568" cy="545514"/>
          </a:xfrm>
          <a:prstGeom prst="rect">
            <a:avLst/>
          </a:prstGeom>
        </p:spPr>
        <p:txBody>
          <a:bodyPr/>
          <a:lstStyle/>
          <a:p>
            <a:r>
              <a:t> total of 6% 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8084549" y="4524644"/>
            <a:ext cx="3379661" cy="424382"/>
            <a:chOff x="0" y="0"/>
            <a:chExt cx="3379659" cy="424381"/>
          </a:xfrm>
        </p:grpSpPr>
        <p:sp>
          <p:nvSpPr>
            <p:cNvPr id="380" name="Rectangle"/>
            <p:cNvSpPr/>
            <p:nvPr/>
          </p:nvSpPr>
          <p:spPr>
            <a:xfrm>
              <a:off x="0" y="0"/>
              <a:ext cx="3144983" cy="424382"/>
            </a:xfrm>
            <a:prstGeom prst="rect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1" name="Oval"/>
            <p:cNvSpPr/>
            <p:nvPr/>
          </p:nvSpPr>
          <p:spPr>
            <a:xfrm>
              <a:off x="2911155" y="825"/>
              <a:ext cx="468505" cy="422732"/>
            </a:xfrm>
            <a:prstGeom prst="ellipse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grpSp>
        <p:nvGrpSpPr>
          <p:cNvPr id="385" name="Group"/>
          <p:cNvGrpSpPr/>
          <p:nvPr/>
        </p:nvGrpSpPr>
        <p:grpSpPr>
          <a:xfrm>
            <a:off x="4194335" y="4549854"/>
            <a:ext cx="3543141" cy="424382"/>
            <a:chOff x="0" y="0"/>
            <a:chExt cx="3543139" cy="424381"/>
          </a:xfrm>
        </p:grpSpPr>
        <p:sp>
          <p:nvSpPr>
            <p:cNvPr id="383" name="Oval"/>
            <p:cNvSpPr/>
            <p:nvPr/>
          </p:nvSpPr>
          <p:spPr>
            <a:xfrm flipH="1">
              <a:off x="0" y="0"/>
              <a:ext cx="452220" cy="424382"/>
            </a:xfrm>
            <a:prstGeom prst="ellipse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4" name="Rectangle"/>
            <p:cNvSpPr/>
            <p:nvPr/>
          </p:nvSpPr>
          <p:spPr>
            <a:xfrm flipH="1">
              <a:off x="216335" y="0"/>
              <a:ext cx="3326805" cy="424382"/>
            </a:xfrm>
            <a:prstGeom prst="rect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86" name="architect programs"/>
          <p:cNvSpPr txBox="1"/>
          <p:nvPr/>
        </p:nvSpPr>
        <p:spPr>
          <a:xfrm>
            <a:off x="4419482" y="4625371"/>
            <a:ext cx="1757346" cy="273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000000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architect programs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5036206" y="4031269"/>
            <a:ext cx="3543141" cy="424382"/>
            <a:chOff x="0" y="0"/>
            <a:chExt cx="3543139" cy="424381"/>
          </a:xfrm>
        </p:grpSpPr>
        <p:sp>
          <p:nvSpPr>
            <p:cNvPr id="387" name="Oval"/>
            <p:cNvSpPr/>
            <p:nvPr/>
          </p:nvSpPr>
          <p:spPr>
            <a:xfrm flipH="1">
              <a:off x="0" y="0"/>
              <a:ext cx="452220" cy="424382"/>
            </a:xfrm>
            <a:prstGeom prst="ellipse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8" name="Rectangle"/>
            <p:cNvSpPr/>
            <p:nvPr/>
          </p:nvSpPr>
          <p:spPr>
            <a:xfrm flipH="1">
              <a:off x="216335" y="0"/>
              <a:ext cx="3326805" cy="424382"/>
            </a:xfrm>
            <a:prstGeom prst="rect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90" name="training"/>
          <p:cNvSpPr txBox="1"/>
          <p:nvPr/>
        </p:nvSpPr>
        <p:spPr>
          <a:xfrm>
            <a:off x="5261353" y="4106786"/>
            <a:ext cx="1409424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000000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training</a:t>
            </a:r>
          </a:p>
        </p:txBody>
      </p:sp>
      <p:grpSp>
        <p:nvGrpSpPr>
          <p:cNvPr id="393" name="Group"/>
          <p:cNvGrpSpPr/>
          <p:nvPr/>
        </p:nvGrpSpPr>
        <p:grpSpPr>
          <a:xfrm>
            <a:off x="4377461" y="3513160"/>
            <a:ext cx="3543141" cy="424383"/>
            <a:chOff x="0" y="0"/>
            <a:chExt cx="3543139" cy="424381"/>
          </a:xfrm>
        </p:grpSpPr>
        <p:sp>
          <p:nvSpPr>
            <p:cNvPr id="391" name="Oval"/>
            <p:cNvSpPr/>
            <p:nvPr/>
          </p:nvSpPr>
          <p:spPr>
            <a:xfrm flipH="1">
              <a:off x="0" y="0"/>
              <a:ext cx="452220" cy="424382"/>
            </a:xfrm>
            <a:prstGeom prst="ellipse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92" name="Rectangle"/>
            <p:cNvSpPr/>
            <p:nvPr/>
          </p:nvSpPr>
          <p:spPr>
            <a:xfrm flipH="1">
              <a:off x="216335" y="0"/>
              <a:ext cx="3326805" cy="424382"/>
            </a:xfrm>
            <a:prstGeom prst="rect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94" name="project posting"/>
          <p:cNvSpPr txBox="1"/>
          <p:nvPr/>
        </p:nvSpPr>
        <p:spPr>
          <a:xfrm>
            <a:off x="4602608" y="3588677"/>
            <a:ext cx="2700177" cy="273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000000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project posting</a:t>
            </a:r>
          </a:p>
        </p:txBody>
      </p:sp>
      <p:grpSp>
        <p:nvGrpSpPr>
          <p:cNvPr id="397" name="Group"/>
          <p:cNvGrpSpPr/>
          <p:nvPr/>
        </p:nvGrpSpPr>
        <p:grpSpPr>
          <a:xfrm>
            <a:off x="8774425" y="3492311"/>
            <a:ext cx="2400270" cy="424383"/>
            <a:chOff x="0" y="0"/>
            <a:chExt cx="2400268" cy="424381"/>
          </a:xfrm>
        </p:grpSpPr>
        <p:sp>
          <p:nvSpPr>
            <p:cNvPr id="395" name="Rectangle"/>
            <p:cNvSpPr/>
            <p:nvPr/>
          </p:nvSpPr>
          <p:spPr>
            <a:xfrm>
              <a:off x="0" y="0"/>
              <a:ext cx="2183479" cy="424382"/>
            </a:xfrm>
            <a:prstGeom prst="rect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96" name="Oval"/>
            <p:cNvSpPr/>
            <p:nvPr/>
          </p:nvSpPr>
          <p:spPr>
            <a:xfrm>
              <a:off x="1974382" y="825"/>
              <a:ext cx="425887" cy="422732"/>
            </a:xfrm>
            <a:prstGeom prst="ellipse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grpSp>
        <p:nvGrpSpPr>
          <p:cNvPr id="400" name="Group"/>
          <p:cNvGrpSpPr/>
          <p:nvPr/>
        </p:nvGrpSpPr>
        <p:grpSpPr>
          <a:xfrm>
            <a:off x="8140272" y="4010896"/>
            <a:ext cx="3072225" cy="424382"/>
            <a:chOff x="0" y="0"/>
            <a:chExt cx="3072223" cy="424381"/>
          </a:xfrm>
        </p:grpSpPr>
        <p:sp>
          <p:nvSpPr>
            <p:cNvPr id="398" name="Rectangle"/>
            <p:cNvSpPr/>
            <p:nvPr/>
          </p:nvSpPr>
          <p:spPr>
            <a:xfrm>
              <a:off x="0" y="0"/>
              <a:ext cx="2858894" cy="424382"/>
            </a:xfrm>
            <a:prstGeom prst="rect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99" name="Oval"/>
            <p:cNvSpPr/>
            <p:nvPr/>
          </p:nvSpPr>
          <p:spPr>
            <a:xfrm>
              <a:off x="2646337" y="825"/>
              <a:ext cx="425887" cy="422732"/>
            </a:xfrm>
            <a:prstGeom prst="ellipse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6976336" y="2973450"/>
            <a:ext cx="4322798" cy="425887"/>
            <a:chOff x="0" y="0"/>
            <a:chExt cx="2861098" cy="425885"/>
          </a:xfrm>
        </p:grpSpPr>
        <p:sp>
          <p:nvSpPr>
            <p:cNvPr id="401" name="Rectangle"/>
            <p:cNvSpPr/>
            <p:nvPr/>
          </p:nvSpPr>
          <p:spPr>
            <a:xfrm>
              <a:off x="0" y="752"/>
              <a:ext cx="2666605" cy="424382"/>
            </a:xfrm>
            <a:prstGeom prst="rect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2" name="Circle"/>
            <p:cNvSpPr/>
            <p:nvPr/>
          </p:nvSpPr>
          <p:spPr>
            <a:xfrm>
              <a:off x="2435212" y="0"/>
              <a:ext cx="425887" cy="425886"/>
            </a:xfrm>
            <a:prstGeom prst="ellipse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grpSp>
        <p:nvGrpSpPr>
          <p:cNvPr id="406" name="Group"/>
          <p:cNvGrpSpPr/>
          <p:nvPr/>
        </p:nvGrpSpPr>
        <p:grpSpPr>
          <a:xfrm>
            <a:off x="4826103" y="2493938"/>
            <a:ext cx="3543141" cy="424383"/>
            <a:chOff x="0" y="0"/>
            <a:chExt cx="3543139" cy="424381"/>
          </a:xfrm>
        </p:grpSpPr>
        <p:sp>
          <p:nvSpPr>
            <p:cNvPr id="404" name="Oval"/>
            <p:cNvSpPr/>
            <p:nvPr/>
          </p:nvSpPr>
          <p:spPr>
            <a:xfrm flipH="1">
              <a:off x="0" y="0"/>
              <a:ext cx="452220" cy="424382"/>
            </a:xfrm>
            <a:prstGeom prst="ellipse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5" name="Rectangle"/>
            <p:cNvSpPr/>
            <p:nvPr/>
          </p:nvSpPr>
          <p:spPr>
            <a:xfrm flipH="1">
              <a:off x="216335" y="0"/>
              <a:ext cx="3326805" cy="424382"/>
            </a:xfrm>
            <a:prstGeom prst="rect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07" name="Shape"/>
          <p:cNvSpPr/>
          <p:nvPr/>
        </p:nvSpPr>
        <p:spPr>
          <a:xfrm>
            <a:off x="7464901" y="2468668"/>
            <a:ext cx="3457155" cy="42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0" h="21600" extrusionOk="0">
                <a:moveTo>
                  <a:pt x="0" y="0"/>
                </a:moveTo>
                <a:lnTo>
                  <a:pt x="0" y="21600"/>
                </a:lnTo>
                <a:lnTo>
                  <a:pt x="19801" y="21600"/>
                </a:lnTo>
                <a:lnTo>
                  <a:pt x="19801" y="21450"/>
                </a:lnTo>
                <a:cubicBezTo>
                  <a:pt x="20209" y="21289"/>
                  <a:pt x="20609" y="20295"/>
                  <a:pt x="20921" y="18378"/>
                </a:cubicBezTo>
                <a:cubicBezTo>
                  <a:pt x="21600" y="14190"/>
                  <a:pt x="21600" y="7410"/>
                  <a:pt x="20921" y="3222"/>
                </a:cubicBezTo>
                <a:cubicBezTo>
                  <a:pt x="20609" y="1305"/>
                  <a:pt x="20209" y="311"/>
                  <a:pt x="19801" y="150"/>
                </a:cubicBezTo>
                <a:lnTo>
                  <a:pt x="198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Off val="-9568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08" name="job postings"/>
          <p:cNvSpPr txBox="1"/>
          <p:nvPr/>
        </p:nvSpPr>
        <p:spPr>
          <a:xfrm>
            <a:off x="5051250" y="2575287"/>
            <a:ext cx="2574425" cy="273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000000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job postings</a:t>
            </a:r>
          </a:p>
        </p:txBody>
      </p:sp>
      <p:sp>
        <p:nvSpPr>
          <p:cNvPr id="409" name="governments"/>
          <p:cNvSpPr txBox="1"/>
          <p:nvPr/>
        </p:nvSpPr>
        <p:spPr>
          <a:xfrm>
            <a:off x="9378668" y="2544245"/>
            <a:ext cx="1374961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Big data</a:t>
            </a:r>
            <a:endParaRPr dirty="0"/>
          </a:p>
        </p:txBody>
      </p:sp>
      <p:sp>
        <p:nvSpPr>
          <p:cNvPr id="410" name="banks"/>
          <p:cNvSpPr txBox="1"/>
          <p:nvPr/>
        </p:nvSpPr>
        <p:spPr>
          <a:xfrm>
            <a:off x="9312794" y="3049719"/>
            <a:ext cx="2112162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B</a:t>
            </a:r>
            <a:r>
              <a:rPr dirty="0"/>
              <a:t>anks</a:t>
            </a:r>
            <a:r>
              <a:rPr lang="en-US" dirty="0"/>
              <a:t> – Credit scoring</a:t>
            </a:r>
            <a:endParaRPr dirty="0"/>
          </a:p>
        </p:txBody>
      </p:sp>
      <p:sp>
        <p:nvSpPr>
          <p:cNvPr id="411" name="supplier advertising"/>
          <p:cNvSpPr txBox="1"/>
          <p:nvPr/>
        </p:nvSpPr>
        <p:spPr>
          <a:xfrm>
            <a:off x="9285840" y="4086413"/>
            <a:ext cx="1919689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supplier advertising</a:t>
            </a:r>
          </a:p>
        </p:txBody>
      </p:sp>
      <p:sp>
        <p:nvSpPr>
          <p:cNvPr id="412" name="product advertising"/>
          <p:cNvSpPr txBox="1"/>
          <p:nvPr/>
        </p:nvSpPr>
        <p:spPr>
          <a:xfrm>
            <a:off x="9230942" y="3567828"/>
            <a:ext cx="1963828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A</a:t>
            </a:r>
            <a:r>
              <a:rPr dirty="0"/>
              <a:t>dvertising</a:t>
            </a:r>
            <a:r>
              <a:rPr lang="en-US" dirty="0"/>
              <a:t> of Services</a:t>
            </a:r>
            <a:endParaRPr dirty="0"/>
          </a:p>
        </p:txBody>
      </p:sp>
      <p:sp>
        <p:nvSpPr>
          <p:cNvPr id="413" name="Content Placeholder 2"/>
          <p:cNvSpPr txBox="1"/>
          <p:nvPr/>
        </p:nvSpPr>
        <p:spPr>
          <a:xfrm>
            <a:off x="4987783" y="1952439"/>
            <a:ext cx="1452016" cy="436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rmAutofit lnSpcReduction="10000"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/>
              <a:defRPr sz="2100" cap="none" spc="0">
                <a:solidFill>
                  <a:schemeClr val="accent6">
                    <a:satOff val="-3457"/>
                    <a:lumOff val="26078"/>
                  </a:schemeClr>
                </a:solidFill>
                <a:latin typeface="Averta Std Black"/>
                <a:ea typeface="Averta Std Black"/>
                <a:cs typeface="Averta Std Black"/>
                <a:sym typeface="Averta Std Black"/>
              </a:defRPr>
            </a:lvl1pPr>
          </a:lstStyle>
          <a:p>
            <a:r>
              <a:rPr dirty="0"/>
              <a:t>C</a:t>
            </a:r>
            <a:r>
              <a:rPr lang="en-US" dirty="0"/>
              <a:t>2</a:t>
            </a:r>
            <a:r>
              <a:rPr dirty="0"/>
              <a:t>C </a:t>
            </a:r>
          </a:p>
        </p:txBody>
      </p:sp>
      <p:sp>
        <p:nvSpPr>
          <p:cNvPr id="416" name="Content Placeholder 2"/>
          <p:cNvSpPr txBox="1"/>
          <p:nvPr/>
        </p:nvSpPr>
        <p:spPr>
          <a:xfrm>
            <a:off x="9208448" y="1752297"/>
            <a:ext cx="1452016" cy="436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rmAutofit lnSpcReduction="10000"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/>
              <a:defRPr sz="2100" cap="none" spc="0">
                <a:solidFill>
                  <a:schemeClr val="accent6">
                    <a:lumOff val="-9568"/>
                  </a:schemeClr>
                </a:solidFill>
                <a:latin typeface="Averta Std Black"/>
                <a:ea typeface="Averta Std Black"/>
                <a:cs typeface="Averta Std Black"/>
                <a:sym typeface="Averta Std Black"/>
              </a:defRPr>
            </a:lvl1pPr>
          </a:lstStyle>
          <a:p>
            <a:r>
              <a:rPr dirty="0"/>
              <a:t> B</a:t>
            </a:r>
            <a:r>
              <a:rPr lang="en-US" dirty="0"/>
              <a:t>2</a:t>
            </a:r>
            <a:r>
              <a:rPr dirty="0"/>
              <a:t>C </a:t>
            </a:r>
          </a:p>
        </p:txBody>
      </p:sp>
      <p:grpSp>
        <p:nvGrpSpPr>
          <p:cNvPr id="421" name="Group"/>
          <p:cNvGrpSpPr/>
          <p:nvPr/>
        </p:nvGrpSpPr>
        <p:grpSpPr>
          <a:xfrm>
            <a:off x="4710415" y="3007686"/>
            <a:ext cx="3543140" cy="424382"/>
            <a:chOff x="0" y="0"/>
            <a:chExt cx="3543139" cy="424381"/>
          </a:xfrm>
        </p:grpSpPr>
        <p:sp>
          <p:nvSpPr>
            <p:cNvPr id="419" name="Oval"/>
            <p:cNvSpPr/>
            <p:nvPr/>
          </p:nvSpPr>
          <p:spPr>
            <a:xfrm flipH="1">
              <a:off x="0" y="0"/>
              <a:ext cx="452220" cy="424382"/>
            </a:xfrm>
            <a:prstGeom prst="ellipse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20" name="Rectangle"/>
            <p:cNvSpPr/>
            <p:nvPr/>
          </p:nvSpPr>
          <p:spPr>
            <a:xfrm flipH="1">
              <a:off x="216335" y="0"/>
              <a:ext cx="3326805" cy="424382"/>
            </a:xfrm>
            <a:prstGeom prst="rect">
              <a:avLst/>
            </a:prstGeom>
            <a:solidFill>
              <a:schemeClr val="accent6">
                <a:satOff val="-3457"/>
                <a:lumOff val="260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22" name="job applying"/>
          <p:cNvSpPr txBox="1"/>
          <p:nvPr/>
        </p:nvSpPr>
        <p:spPr>
          <a:xfrm>
            <a:off x="4935561" y="3083203"/>
            <a:ext cx="2783807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000000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job applying</a:t>
            </a:r>
          </a:p>
        </p:txBody>
      </p:sp>
      <p:sp>
        <p:nvSpPr>
          <p:cNvPr id="423" name="advertising to workers"/>
          <p:cNvSpPr txBox="1"/>
          <p:nvPr/>
        </p:nvSpPr>
        <p:spPr>
          <a:xfrm>
            <a:off x="9285840" y="4600161"/>
            <a:ext cx="2525871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advertising to workers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8432374" y="5064462"/>
            <a:ext cx="3527292" cy="424382"/>
            <a:chOff x="0" y="0"/>
            <a:chExt cx="3527291" cy="424381"/>
          </a:xfrm>
        </p:grpSpPr>
        <p:sp>
          <p:nvSpPr>
            <p:cNvPr id="436" name="Rectangle"/>
            <p:cNvSpPr/>
            <p:nvPr/>
          </p:nvSpPr>
          <p:spPr>
            <a:xfrm>
              <a:off x="0" y="0"/>
              <a:ext cx="3282363" cy="424382"/>
            </a:xfrm>
            <a:prstGeom prst="rect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7" name="Oval"/>
            <p:cNvSpPr/>
            <p:nvPr/>
          </p:nvSpPr>
          <p:spPr>
            <a:xfrm>
              <a:off x="3038321" y="825"/>
              <a:ext cx="488971" cy="422732"/>
            </a:xfrm>
            <a:prstGeom prst="ellipse">
              <a:avLst/>
            </a:prstGeom>
            <a:solidFill>
              <a:schemeClr val="accent6">
                <a:lumOff val="-95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1800" cap="none" spc="0">
                  <a:solidFill>
                    <a:srgbClr val="5A8A38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39" name="repair management dashboard"/>
          <p:cNvSpPr txBox="1"/>
          <p:nvPr/>
        </p:nvSpPr>
        <p:spPr>
          <a:xfrm>
            <a:off x="9171625" y="5139979"/>
            <a:ext cx="3114982" cy="2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lnSpc>
                <a:spcPct val="120000"/>
              </a:lnSpc>
              <a:spcBef>
                <a:spcPts val="1000"/>
              </a:spcBef>
              <a:buFont typeface="Arial"/>
              <a:defRPr sz="1150" spc="0">
                <a:solidFill>
                  <a:srgbClr val="FFFF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Supplier logistics</a:t>
            </a:r>
            <a:endParaRPr dirty="0"/>
          </a:p>
        </p:txBody>
      </p:sp>
      <p:sp>
        <p:nvSpPr>
          <p:cNvPr id="440" name="Oval"/>
          <p:cNvSpPr/>
          <p:nvPr/>
        </p:nvSpPr>
        <p:spPr>
          <a:xfrm>
            <a:off x="6275136" y="1329732"/>
            <a:ext cx="2849317" cy="4619645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41" name="how does it work?"/>
          <p:cNvSpPr txBox="1"/>
          <p:nvPr/>
        </p:nvSpPr>
        <p:spPr>
          <a:xfrm>
            <a:off x="1348691" y="6455092"/>
            <a:ext cx="210680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how does it work?</a:t>
            </a:r>
          </a:p>
        </p:txBody>
      </p:sp>
      <p:pic>
        <p:nvPicPr>
          <p:cNvPr id="442" name="moneybag@4x.png" descr="moneybag@4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46" y="2458579"/>
            <a:ext cx="1752498" cy="2216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03"/>
          <p:cNvSpPr txBox="1"/>
          <p:nvPr/>
        </p:nvSpPr>
        <p:spPr>
          <a:xfrm>
            <a:off x="11260764" y="6174716"/>
            <a:ext cx="376023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47" name="Rectangle"/>
          <p:cNvSpPr/>
          <p:nvPr/>
        </p:nvSpPr>
        <p:spPr>
          <a:xfrm>
            <a:off x="225776" y="226433"/>
            <a:ext cx="11740448" cy="6405134"/>
          </a:xfrm>
          <a:prstGeom prst="rect">
            <a:avLst/>
          </a:prstGeom>
          <a:solidFill>
            <a:srgbClr val="3399FF">
              <a:alpha val="8633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chemeClr val="accent4">
                    <a:lumOff val="125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48" name="it’s all about data analytics"/>
          <p:cNvSpPr txBox="1">
            <a:spLocks noGrp="1"/>
          </p:cNvSpPr>
          <p:nvPr>
            <p:ph type="title"/>
          </p:nvPr>
        </p:nvSpPr>
        <p:spPr>
          <a:xfrm>
            <a:off x="2029489" y="3947829"/>
            <a:ext cx="8133022" cy="9163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We’ve got problems!</a:t>
            </a:r>
            <a:endParaRPr dirty="0"/>
          </a:p>
        </p:txBody>
      </p:sp>
      <p:sp>
        <p:nvSpPr>
          <p:cNvPr id="450" name="Line"/>
          <p:cNvSpPr/>
          <p:nvPr/>
        </p:nvSpPr>
        <p:spPr>
          <a:xfrm flipH="1">
            <a:off x="6095999" y="4918258"/>
            <a:ext cx="1" cy="196775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94" y="490811"/>
            <a:ext cx="1082919" cy="7541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44725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/>
        </p:nvSpPr>
        <p:spPr>
          <a:xfrm>
            <a:off x="453743" y="408319"/>
            <a:ext cx="4078500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just two for starters</a:t>
            </a:r>
            <a:endParaRPr dirty="0"/>
          </a:p>
        </p:txBody>
      </p:sp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93614" y="1037137"/>
            <a:ext cx="3853099" cy="187632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5757863" cy="382843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400"/>
              </a:spcBef>
              <a:buSzTx/>
            </a:pPr>
            <a:r>
              <a:rPr lang="en-US" sz="2400" dirty="0"/>
              <a:t>Access to credit for the middle class</a:t>
            </a:r>
          </a:p>
          <a:p>
            <a:pPr>
              <a:spcBef>
                <a:spcPts val="1400"/>
              </a:spcBef>
              <a:buSzTx/>
            </a:pPr>
            <a:r>
              <a:rPr lang="en-US" sz="2400" dirty="0"/>
              <a:t>Handling product ontologies from many suppliers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23930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>
            <a:off x="626134" y="1129901"/>
            <a:ext cx="3203744" cy="948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3521909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pPr algn="ctr"/>
            <a:r>
              <a:rPr lang="en-US" dirty="0"/>
              <a:t>underwriting</a:t>
            </a:r>
            <a:endParaRPr dirty="0"/>
          </a:p>
        </p:txBody>
      </p:sp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7479816" cy="382843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400"/>
              </a:spcBef>
              <a:buSzTx/>
            </a:pPr>
            <a:r>
              <a:rPr lang="en-US" sz="2000" dirty="0"/>
              <a:t>How to improve access to credit for the un(der-)banked?</a:t>
            </a:r>
          </a:p>
          <a:p>
            <a:pPr>
              <a:spcBef>
                <a:spcPts val="1400"/>
              </a:spcBef>
              <a:buSzTx/>
            </a:pPr>
            <a:r>
              <a:rPr lang="en-US" sz="2000" dirty="0"/>
              <a:t>Most people in in developing countries don’t have bank accounts</a:t>
            </a:r>
          </a:p>
          <a:p>
            <a:pPr>
              <a:spcBef>
                <a:spcPts val="1400"/>
              </a:spcBef>
              <a:buSzTx/>
            </a:pPr>
            <a:r>
              <a:rPr lang="en-US" sz="2000" dirty="0"/>
              <a:t>Banks don’t give (reasonable) mortgages (see: “cash economy”)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80245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1171575"/>
            <a:ext cx="3959115" cy="92066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4091753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current solutions…</a:t>
            </a:r>
            <a:endParaRPr dirty="0"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5757863" cy="382843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1400"/>
              </a:spcBef>
              <a:buSzTx/>
            </a:pPr>
            <a:r>
              <a:rPr lang="en-US" dirty="0"/>
              <a:t>Micro-lenders typically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Lend US$2-300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Term is a month,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For a fee of ~15%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This is an annualized rate of 2-400%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Can we do better?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Based on: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Cell phone type and location (home, work)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SMS messages (financial transactions)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5175ACEE-7A81-7449-B6B6-FEDFC2798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27" y="701748"/>
            <a:ext cx="2302565" cy="844274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E66EFEF5-76F0-764F-AE3C-BC2C3D0E1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09" y="2002434"/>
            <a:ext cx="1930400" cy="1930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F36E0B-4C1D-F84C-BDA5-A92CB4EB8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4359744"/>
            <a:ext cx="2302565" cy="766496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B8565E25-DD68-2C4F-882E-0A78A3C8B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59" y="1812525"/>
            <a:ext cx="2609850" cy="66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C02B5-521E-BA49-8981-D71145725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097" y="2978618"/>
            <a:ext cx="1165087" cy="9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687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1113181"/>
            <a:ext cx="3362768" cy="11158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3521909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our approach</a:t>
            </a:r>
            <a:endParaRPr dirty="0"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7917138" cy="38284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400"/>
              </a:spcBef>
              <a:buSzTx/>
            </a:pPr>
            <a:r>
              <a:rPr lang="en-US" sz="2400" dirty="0"/>
              <a:t>We specialize in loans to individuals associated with housing construction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2400" dirty="0"/>
              <a:t>Not just homeowners: suppliers, contractors, workers too</a:t>
            </a:r>
          </a:p>
          <a:p>
            <a:pPr>
              <a:spcBef>
                <a:spcPts val="1400"/>
              </a:spcBef>
              <a:buSzTx/>
            </a:pPr>
            <a:r>
              <a:rPr lang="en-US" sz="2400" dirty="0"/>
              <a:t>We have lots of data!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2400" dirty="0"/>
              <a:t>What supplies have they bought?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2400" dirty="0"/>
              <a:t>Do they buy expensive supplies?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2400" dirty="0"/>
              <a:t>Are contractors paid on time, on a regular cadence?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4BB982-EBD0-8647-807F-53B759C89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711" y="2052154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39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520118" y="1046921"/>
            <a:ext cx="4051881" cy="17784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4356796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supplier ontologies</a:t>
            </a:r>
            <a:endParaRPr dirty="0"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5757863" cy="38284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400"/>
              </a:spcBef>
              <a:buSzTx/>
              <a:buNone/>
            </a:pPr>
            <a:endParaRPr lang="en-US" dirty="0"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0918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042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03"/>
          <p:cNvSpPr txBox="1"/>
          <p:nvPr/>
        </p:nvSpPr>
        <p:spPr>
          <a:xfrm>
            <a:off x="11260764" y="6174716"/>
            <a:ext cx="376023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182" name="Rectangle"/>
          <p:cNvSpPr/>
          <p:nvPr/>
        </p:nvSpPr>
        <p:spPr>
          <a:xfrm>
            <a:off x="225776" y="226433"/>
            <a:ext cx="11740448" cy="6405134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542D2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3" name="what is iBUILD?"/>
          <p:cNvSpPr txBox="1">
            <a:spLocks noGrp="1"/>
          </p:cNvSpPr>
          <p:nvPr>
            <p:ph type="title"/>
          </p:nvPr>
        </p:nvSpPr>
        <p:spPr>
          <a:xfrm>
            <a:off x="2346145" y="3947829"/>
            <a:ext cx="7499710" cy="9163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what is iBUILD?</a:t>
            </a:r>
          </a:p>
        </p:txBody>
      </p:sp>
      <p:sp>
        <p:nvSpPr>
          <p:cNvPr id="184" name="introduction"/>
          <p:cNvSpPr txBox="1"/>
          <p:nvPr/>
        </p:nvSpPr>
        <p:spPr>
          <a:xfrm>
            <a:off x="5154726" y="3708200"/>
            <a:ext cx="1882548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introduction</a:t>
            </a:r>
          </a:p>
        </p:txBody>
      </p:sp>
      <p:sp>
        <p:nvSpPr>
          <p:cNvPr id="185" name="Line"/>
          <p:cNvSpPr/>
          <p:nvPr/>
        </p:nvSpPr>
        <p:spPr>
          <a:xfrm flipH="1">
            <a:off x="6095999" y="4918258"/>
            <a:ext cx="1" cy="196775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94" y="490811"/>
            <a:ext cx="1082919" cy="75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317580"/>
            <a:ext cx="5867544" cy="108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we have to handle this…</a:t>
            </a:r>
          </a:p>
          <a:p>
            <a:endParaRPr dirty="0"/>
          </a:p>
        </p:txBody>
      </p:sp>
      <p:sp>
        <p:nvSpPr>
          <p:cNvPr id="209" name="Rectangle"/>
          <p:cNvSpPr/>
          <p:nvPr/>
        </p:nvSpPr>
        <p:spPr>
          <a:xfrm>
            <a:off x="470840" y="991189"/>
            <a:ext cx="4154169" cy="152901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1CD59A3-6B68-5F41-8747-61F58F85B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07" y="1402070"/>
            <a:ext cx="7025585" cy="47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14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1249169"/>
            <a:ext cx="2916675" cy="152901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14102" y="459178"/>
            <a:ext cx="3521909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endParaRPr dirty="0"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2DEB-1973-5C41-9734-E0F9225A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339" y="1503788"/>
            <a:ext cx="7295322" cy="469332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CF7B9D2-FA38-6143-8CCF-89CEB8B2C61C}"/>
              </a:ext>
            </a:extLst>
          </p:cNvPr>
          <p:cNvSpPr txBox="1"/>
          <p:nvPr/>
        </p:nvSpPr>
        <p:spPr>
          <a:xfrm>
            <a:off x="453743" y="660888"/>
            <a:ext cx="3521909" cy="8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…and this…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14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1046921"/>
            <a:ext cx="4051881" cy="17784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4356796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Handling disparate ontologies…</a:t>
            </a:r>
            <a:endParaRPr dirty="0"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601936"/>
            <a:ext cx="6909973" cy="440331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400"/>
              </a:spcBef>
              <a:buSzTx/>
            </a:pPr>
            <a:r>
              <a:rPr lang="en-US" sz="1800" dirty="0"/>
              <a:t>Mom-and-pop hardware stores </a:t>
            </a:r>
            <a:r>
              <a:rPr lang="en-US" sz="1800" i="1" dirty="0"/>
              <a:t>vs.</a:t>
            </a:r>
            <a:r>
              <a:rPr lang="en-US" sz="1800" dirty="0"/>
              <a:t> Builders Warehouse</a:t>
            </a:r>
          </a:p>
          <a:p>
            <a:pPr>
              <a:spcBef>
                <a:spcPts val="1400"/>
              </a:spcBef>
              <a:buSzTx/>
            </a:pPr>
            <a:r>
              <a:rPr lang="en-US" sz="1800" dirty="0"/>
              <a:t>How to easily onboard small non-computer-savvy stores?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1800" dirty="0"/>
              <a:t>Auto-categorization of images?</a:t>
            </a:r>
          </a:p>
          <a:p>
            <a:pPr>
              <a:spcBef>
                <a:spcPts val="1400"/>
              </a:spcBef>
              <a:buSzTx/>
            </a:pPr>
            <a:r>
              <a:rPr lang="en-US" sz="1800" dirty="0"/>
              <a:t>Merging ontologies</a:t>
            </a:r>
          </a:p>
          <a:p>
            <a:pPr>
              <a:spcBef>
                <a:spcPts val="1400"/>
              </a:spcBef>
              <a:buSzTx/>
            </a:pPr>
            <a:r>
              <a:rPr lang="en-US" sz="1800" dirty="0"/>
              <a:t>How to provide a good customer experience?</a:t>
            </a:r>
          </a:p>
          <a:p>
            <a:pPr lvl="1">
              <a:spcBef>
                <a:spcPts val="1400"/>
              </a:spcBef>
              <a:buSzTx/>
            </a:pPr>
            <a:r>
              <a:rPr lang="en-US" sz="1800" dirty="0"/>
              <a:t>Searching and explicit navigation through the classes</a:t>
            </a:r>
          </a:p>
          <a:p>
            <a:pPr>
              <a:spcBef>
                <a:spcPts val="1400"/>
              </a:spcBef>
              <a:buSzTx/>
            </a:pPr>
            <a:r>
              <a:rPr lang="en-US" sz="1800" i="1" dirty="0"/>
              <a:t>The Chimaera Ontology Environment</a:t>
            </a:r>
            <a:r>
              <a:rPr lang="en-US" sz="1800" dirty="0"/>
              <a:t>, McGuinness, </a:t>
            </a:r>
            <a:r>
              <a:rPr lang="en-US" sz="1800" dirty="0" err="1"/>
              <a:t>Fikes</a:t>
            </a:r>
            <a:r>
              <a:rPr lang="en-US" sz="1800" dirty="0"/>
              <a:t>, Rice, &amp; Wilder, AAAI 2000.</a:t>
            </a:r>
          </a:p>
          <a:p>
            <a:pPr>
              <a:spcBef>
                <a:spcPts val="1400"/>
              </a:spcBef>
              <a:buSzTx/>
            </a:pPr>
            <a:r>
              <a:rPr lang="en-US" sz="1800"/>
              <a:t>GTIN</a:t>
            </a:r>
            <a:endParaRPr lang="en-US" sz="1800" dirty="0"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2F964-53BC-2047-9F0D-5D1829C3C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91" y="2828758"/>
            <a:ext cx="825680" cy="68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0AA59-D333-7541-83D2-3FC9DB4D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3429000"/>
            <a:ext cx="12192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5355D-9227-B640-A2B1-966E14B98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057" y="5020373"/>
            <a:ext cx="25908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986B0-AB81-4E4C-8CC2-D1A97B64F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311" y="1068039"/>
            <a:ext cx="12700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8A60E-92E6-7348-865B-F2DFC77B1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478" y="1683284"/>
            <a:ext cx="15875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5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1046921"/>
            <a:ext cx="4051881" cy="17784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4356796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data products</a:t>
            </a:r>
            <a:endParaRPr dirty="0"/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601936"/>
            <a:ext cx="6909973" cy="440331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400"/>
              </a:spcBef>
              <a:buSzTx/>
            </a:pPr>
            <a:r>
              <a:rPr lang="en-US" dirty="0"/>
              <a:t>Need to programmatically do inferences on our (lightweight) ontology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Can we predict near-future demand for particular product categories in particular locations?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Generalization over stores, locations and time</a:t>
            </a:r>
          </a:p>
          <a:p>
            <a:pPr lvl="1">
              <a:spcBef>
                <a:spcPts val="1400"/>
              </a:spcBef>
              <a:buSzTx/>
            </a:pPr>
            <a:r>
              <a:rPr lang="en-US" dirty="0"/>
              <a:t>Sparsity at category- or product-level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Promote similar products?</a:t>
            </a:r>
          </a:p>
          <a:p>
            <a:pPr>
              <a:spcBef>
                <a:spcPts val="1400"/>
              </a:spcBef>
              <a:buSzTx/>
            </a:pPr>
            <a:r>
              <a:rPr lang="en-US" dirty="0"/>
              <a:t>Would you like some </a:t>
            </a:r>
            <a:r>
              <a:rPr lang="en-US" i="1" dirty="0"/>
              <a:t>this</a:t>
            </a:r>
            <a:r>
              <a:rPr lang="en-US" dirty="0"/>
              <a:t> with </a:t>
            </a:r>
            <a:r>
              <a:rPr lang="en-US" i="1" dirty="0"/>
              <a:t>that</a:t>
            </a:r>
            <a:r>
              <a:rPr lang="en-US" dirty="0"/>
              <a:t>?</a:t>
            </a:r>
          </a:p>
          <a:p>
            <a:pPr marL="0" indent="0">
              <a:spcBef>
                <a:spcPts val="1400"/>
              </a:spcBef>
              <a:buSzTx/>
              <a:buNone/>
            </a:pPr>
            <a:endParaRPr lang="en-US" dirty="0"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2F964-53BC-2047-9F0D-5D1829C3C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91" y="2828758"/>
            <a:ext cx="825680" cy="68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0AA59-D333-7541-83D2-3FC9DB4D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87" y="3429000"/>
            <a:ext cx="12192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5355D-9227-B640-A2B1-966E14B98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057" y="5020373"/>
            <a:ext cx="25908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986B0-AB81-4E4C-8CC2-D1A97B64F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311" y="1068039"/>
            <a:ext cx="12700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8A60E-92E6-7348-865B-F2DFC77B1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478" y="1683284"/>
            <a:ext cx="15875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279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210">
            <a:extLst>
              <a:ext uri="{FF2B5EF4-FFF2-40B4-BE49-F238E27FC236}">
                <a16:creationId xmlns:a16="http://schemas.microsoft.com/office/drawing/2014/main" id="{C8937339-99D0-1F45-AF69-EE182DB71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6" y="-9325"/>
            <a:ext cx="24384000" cy="12695388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4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48936" y="3032702"/>
            <a:ext cx="7814403" cy="8919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SzTx/>
              <a:buNone/>
            </a:pPr>
            <a:r>
              <a:rPr dirty="0"/>
              <a:t>iBUILD is an industry-changing platform bringing transparency and order to </a:t>
            </a:r>
            <a:r>
              <a:rPr lang="en-US" dirty="0"/>
              <a:t>the construction ecosystem to </a:t>
            </a:r>
            <a:r>
              <a:rPr dirty="0"/>
              <a:t>unleash huge amounts of latent building capital. </a:t>
            </a:r>
            <a:endParaRPr sz="2300" dirty="0"/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8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Rectangle"/>
          <p:cNvSpPr/>
          <p:nvPr/>
        </p:nvSpPr>
        <p:spPr>
          <a:xfrm>
            <a:off x="414102" y="984129"/>
            <a:ext cx="2706269" cy="279512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2" name="Title 1"/>
          <p:cNvSpPr txBox="1"/>
          <p:nvPr/>
        </p:nvSpPr>
        <p:spPr>
          <a:xfrm>
            <a:off x="453743" y="408319"/>
            <a:ext cx="2911914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t>summary</a:t>
            </a:r>
          </a:p>
        </p:txBody>
      </p:sp>
      <p:sp>
        <p:nvSpPr>
          <p:cNvPr id="853" name="Rectangle"/>
          <p:cNvSpPr/>
          <p:nvPr/>
        </p:nvSpPr>
        <p:spPr>
          <a:xfrm>
            <a:off x="1983070" y="1993956"/>
            <a:ext cx="2194560" cy="38764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4" name="Rectangle"/>
          <p:cNvSpPr/>
          <p:nvPr/>
        </p:nvSpPr>
        <p:spPr>
          <a:xfrm>
            <a:off x="2032179" y="2894573"/>
            <a:ext cx="2122376" cy="38764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7" name="what drives success?"/>
          <p:cNvSpPr txBox="1"/>
          <p:nvPr/>
        </p:nvSpPr>
        <p:spPr>
          <a:xfrm>
            <a:off x="1348691" y="6455092"/>
            <a:ext cx="239820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what drives success?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8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Rectangle"/>
          <p:cNvSpPr/>
          <p:nvPr/>
        </p:nvSpPr>
        <p:spPr>
          <a:xfrm>
            <a:off x="225776" y="226433"/>
            <a:ext cx="11740448" cy="6405134"/>
          </a:xfrm>
          <a:prstGeom prst="rect">
            <a:avLst/>
          </a:prstGeom>
          <a:solidFill>
            <a:srgbClr val="3DB2E4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542D2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62" name="thank you"/>
          <p:cNvSpPr txBox="1">
            <a:spLocks noGrp="1"/>
          </p:cNvSpPr>
          <p:nvPr>
            <p:ph type="title" idx="4294967295"/>
          </p:nvPr>
        </p:nvSpPr>
        <p:spPr>
          <a:xfrm>
            <a:off x="4660201" y="3551759"/>
            <a:ext cx="2871598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thank you</a:t>
            </a:r>
          </a:p>
        </p:txBody>
      </p:sp>
      <p:sp>
        <p:nvSpPr>
          <p:cNvPr id="863" name="Line"/>
          <p:cNvSpPr/>
          <p:nvPr/>
        </p:nvSpPr>
        <p:spPr>
          <a:xfrm flipH="1">
            <a:off x="6095999" y="4918258"/>
            <a:ext cx="1" cy="196775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8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94" y="490811"/>
            <a:ext cx="1082919" cy="75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43407" y="1895336"/>
            <a:ext cx="5834533" cy="379261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900"/>
              </a:spcBef>
              <a:buSzTx/>
              <a:buNone/>
            </a:pPr>
            <a:r>
              <a:rPr dirty="0"/>
              <a:t>The global housing shortage is </a:t>
            </a:r>
            <a:r>
              <a:rPr lang="en-US" dirty="0"/>
              <a:t>in a </a:t>
            </a:r>
            <a:r>
              <a:rPr dirty="0"/>
              <a:t>dire </a:t>
            </a:r>
            <a:r>
              <a:rPr lang="en-US" dirty="0"/>
              <a:t>state </a:t>
            </a:r>
            <a:r>
              <a:rPr dirty="0"/>
              <a:t>in developing countries, where over 330</a:t>
            </a:r>
            <a:r>
              <a:rPr lang="en-US" dirty="0"/>
              <a:t> million</a:t>
            </a:r>
            <a:r>
              <a:rPr dirty="0"/>
              <a:t> households lack secure</a:t>
            </a:r>
            <a:r>
              <a:rPr lang="en-US" dirty="0"/>
              <a:t>,</a:t>
            </a:r>
            <a:r>
              <a:rPr dirty="0"/>
              <a:t> affordable housing.</a:t>
            </a:r>
          </a:p>
          <a:p>
            <a:pPr marL="0" indent="0">
              <a:spcBef>
                <a:spcPts val="1900"/>
              </a:spcBef>
              <a:buSzTx/>
              <a:buNone/>
            </a:pPr>
            <a:br>
              <a:rPr dirty="0"/>
            </a:br>
            <a:r>
              <a:rPr dirty="0"/>
              <a:t>Organizations such as </a:t>
            </a:r>
            <a:r>
              <a:rPr lang="en-US" dirty="0"/>
              <a:t>The </a:t>
            </a:r>
            <a:r>
              <a:rPr dirty="0"/>
              <a:t>World Bank, Habitat for Humanity, </a:t>
            </a:r>
            <a:r>
              <a:rPr lang="en-US" dirty="0"/>
              <a:t>The </a:t>
            </a:r>
            <a:r>
              <a:rPr dirty="0"/>
              <a:t>International Monetary Fund, UN Habitat</a:t>
            </a:r>
            <a:r>
              <a:rPr lang="en-US" dirty="0"/>
              <a:t>, and the International Finance Corporation</a:t>
            </a:r>
            <a:r>
              <a:rPr dirty="0"/>
              <a:t> are investing billions annually trying to solve this problem.</a:t>
            </a:r>
            <a:br>
              <a:rPr dirty="0"/>
            </a:br>
            <a:endParaRPr dirty="0"/>
          </a:p>
          <a:p>
            <a:pPr marL="0" indent="0">
              <a:spcBef>
                <a:spcPts val="1900"/>
              </a:spcBef>
              <a:buSzTx/>
              <a:buNone/>
            </a:pPr>
            <a:r>
              <a:rPr lang="en-US" dirty="0"/>
              <a:t>Also</a:t>
            </a:r>
            <a:r>
              <a:rPr dirty="0"/>
              <a:t>, </a:t>
            </a:r>
            <a:r>
              <a:rPr lang="en-US" dirty="0"/>
              <a:t>individual homeowners are struggling to build housing.</a:t>
            </a:r>
            <a:endParaRPr dirty="0"/>
          </a:p>
        </p:txBody>
      </p:sp>
      <p:sp>
        <p:nvSpPr>
          <p:cNvPr id="189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1177228" y="2508197"/>
            <a:ext cx="1371600" cy="45719"/>
          </a:xfrm>
          <a:prstGeom prst="rect">
            <a:avLst/>
          </a:prstGeom>
          <a:solidFill>
            <a:srgbClr val="FFB30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1" name="Rectangle"/>
          <p:cNvSpPr/>
          <p:nvPr/>
        </p:nvSpPr>
        <p:spPr>
          <a:xfrm>
            <a:off x="1658419" y="5035615"/>
            <a:ext cx="1959424" cy="45719"/>
          </a:xfrm>
          <a:prstGeom prst="rect">
            <a:avLst/>
          </a:prstGeom>
          <a:solidFill>
            <a:srgbClr val="FFB30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412540" y="984129"/>
            <a:ext cx="7493928" cy="279512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453743" y="408319"/>
            <a:ext cx="7493928" cy="993751"/>
          </a:xfrm>
          <a:prstGeom prst="rect">
            <a:avLst/>
          </a:prstGeom>
        </p:spPr>
        <p:txBody>
          <a:bodyPr/>
          <a:lstStyle/>
          <a:p>
            <a:r>
              <a:t>a global housing shortage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42392"/>
            <a:ext cx="188876" cy="269241"/>
          </a:xfrm>
          <a:prstGeom prst="rect">
            <a:avLst/>
          </a:prstGeom>
          <a:solidFill>
            <a:srgbClr val="F9C762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6" name="Picture 5" descr="A picture containing ground, sky, outdoor, building&#10;&#10;Description automatically generated">
            <a:extLst>
              <a:ext uri="{FF2B5EF4-FFF2-40B4-BE49-F238E27FC236}">
                <a16:creationId xmlns:a16="http://schemas.microsoft.com/office/drawing/2014/main" id="{E70ED1FB-11C5-4545-A63F-07F2A19BF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36" y="1428749"/>
            <a:ext cx="9304505" cy="48848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43407" y="1895336"/>
            <a:ext cx="6382326" cy="37926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Tx/>
              <a:buNone/>
            </a:pPr>
            <a:r>
              <a:rPr lang="en-US" b="1" cap="all" spc="144" dirty="0">
                <a:solidFill>
                  <a:schemeClr val="tx1"/>
                </a:solidFill>
                <a:latin typeface="Averta Std ExtraBold"/>
              </a:rPr>
              <a:t>The cash economy</a:t>
            </a:r>
          </a:p>
          <a:p>
            <a:pPr>
              <a:spcBef>
                <a:spcPts val="600"/>
              </a:spcBef>
              <a:buSzTx/>
            </a:pPr>
            <a:r>
              <a:rPr lang="en-US" dirty="0"/>
              <a:t>Everything in the construction ecosystem is paid for with cash: supplies, contractors, workers.</a:t>
            </a:r>
          </a:p>
          <a:p>
            <a:pPr>
              <a:spcBef>
                <a:spcPts val="600"/>
              </a:spcBef>
              <a:buSzTx/>
            </a:pPr>
            <a:r>
              <a:rPr lang="en-US" dirty="0"/>
              <a:t>No discovery, no curation: no Yelp!, Angie’s List, etc.</a:t>
            </a:r>
          </a:p>
          <a:p>
            <a:pPr>
              <a:spcBef>
                <a:spcPts val="600"/>
              </a:spcBef>
              <a:buSzTx/>
            </a:pPr>
            <a:r>
              <a:rPr lang="en-US" dirty="0"/>
              <a:t>No credit history so no mortgages, incremental building</a:t>
            </a:r>
          </a:p>
          <a:p>
            <a:pPr>
              <a:spcBef>
                <a:spcPts val="600"/>
              </a:spcBef>
              <a:buSzTx/>
            </a:pPr>
            <a:endParaRPr lang="en-US" dirty="0"/>
          </a:p>
          <a:p>
            <a:pPr marL="0" indent="0">
              <a:spcBef>
                <a:spcPts val="600"/>
              </a:spcBef>
              <a:buSzTx/>
              <a:buNone/>
            </a:pPr>
            <a:r>
              <a:rPr lang="en-US" b="1" cap="all" spc="144" dirty="0">
                <a:solidFill>
                  <a:schemeClr val="tx1"/>
                </a:solidFill>
                <a:latin typeface="Averta Std ExtraBold"/>
              </a:rPr>
              <a:t>FRAUD, GRAFT, and SUPPLY THEFT</a:t>
            </a:r>
          </a:p>
          <a:p>
            <a:pPr>
              <a:spcBef>
                <a:spcPts val="600"/>
              </a:spcBef>
              <a:buSzTx/>
            </a:pPr>
            <a:r>
              <a:rPr lang="en-US" dirty="0"/>
              <a:t>It is estimated that for every $1 invested in housing only $0.55 in real housing is built often resulting in sub-standard housing. </a:t>
            </a:r>
          </a:p>
          <a:p>
            <a:pPr marL="0" indent="0">
              <a:spcBef>
                <a:spcPts val="600"/>
              </a:spcBef>
              <a:buSzTx/>
              <a:buNone/>
            </a:pPr>
            <a:endParaRPr lang="en-US" dirty="0"/>
          </a:p>
        </p:txBody>
      </p:sp>
      <p:sp>
        <p:nvSpPr>
          <p:cNvPr id="189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412540" y="984129"/>
            <a:ext cx="7493928" cy="279512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453743" y="408319"/>
            <a:ext cx="7493928" cy="993751"/>
          </a:xfrm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lang="en-US" dirty="0"/>
              <a:t>massive problem</a:t>
            </a:r>
            <a:endParaRPr dirty="0"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42392"/>
            <a:ext cx="188876" cy="269241"/>
          </a:xfrm>
          <a:prstGeom prst="rect">
            <a:avLst/>
          </a:prstGeom>
          <a:solidFill>
            <a:srgbClr val="F9C762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12" name="Picture 11" descr="A large white building&#10;&#10;Description automatically generated">
            <a:extLst>
              <a:ext uri="{FF2B5EF4-FFF2-40B4-BE49-F238E27FC236}">
                <a16:creationId xmlns:a16="http://schemas.microsoft.com/office/drawing/2014/main" id="{1AFEFF90-FB79-A14B-8EC7-D0F81BD1B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28" y="1792703"/>
            <a:ext cx="8042690" cy="4524013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EB5DAD91-DDAB-7C46-8DAE-6B5DD47A9230}"/>
              </a:ext>
            </a:extLst>
          </p:cNvPr>
          <p:cNvSpPr/>
          <p:nvPr/>
        </p:nvSpPr>
        <p:spPr>
          <a:xfrm>
            <a:off x="4979067" y="2565592"/>
            <a:ext cx="914400" cy="54864"/>
          </a:xfrm>
          <a:prstGeom prst="rect">
            <a:avLst/>
          </a:prstGeom>
          <a:solidFill>
            <a:srgbClr val="FFB30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5D7CB504-D834-B647-A2A8-C92317449EE7}"/>
              </a:ext>
            </a:extLst>
          </p:cNvPr>
          <p:cNvSpPr/>
          <p:nvPr/>
        </p:nvSpPr>
        <p:spPr>
          <a:xfrm>
            <a:off x="930151" y="3605886"/>
            <a:ext cx="1150440" cy="64965"/>
          </a:xfrm>
          <a:prstGeom prst="rect">
            <a:avLst/>
          </a:prstGeom>
          <a:solidFill>
            <a:srgbClr val="FFB30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128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BA97F0F3-933B-0D4D-A16D-87BA0A242AB2}"/>
              </a:ext>
            </a:extLst>
          </p:cNvPr>
          <p:cNvSpPr/>
          <p:nvPr/>
        </p:nvSpPr>
        <p:spPr>
          <a:xfrm>
            <a:off x="8157482" y="1884806"/>
            <a:ext cx="3763009" cy="3866479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414102" y="984129"/>
            <a:ext cx="2916675" cy="279512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0" name="Title 1"/>
          <p:cNvSpPr txBox="1"/>
          <p:nvPr/>
        </p:nvSpPr>
        <p:spPr>
          <a:xfrm>
            <a:off x="453743" y="408319"/>
            <a:ext cx="2837393" cy="9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algn="l">
              <a:lnSpc>
                <a:spcPct val="90000"/>
              </a:lnSpc>
              <a:defRPr sz="4800" cap="none" spc="0">
                <a:solidFill>
                  <a:srgbClr val="282828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lvl1pPr>
          </a:lstStyle>
          <a:p>
            <a:r>
              <a:rPr lang="en-US" dirty="0"/>
              <a:t>our</a:t>
            </a:r>
            <a:r>
              <a:rPr dirty="0"/>
              <a:t> solution</a:t>
            </a:r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1488" y="1857989"/>
            <a:ext cx="5757863" cy="38284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400"/>
              </a:spcBef>
              <a:buSzTx/>
              <a:buNone/>
            </a:pPr>
            <a:r>
              <a:rPr dirty="0">
                <a:latin typeface="Averta Std Bold"/>
                <a:ea typeface="Averta Std Bold"/>
                <a:cs typeface="Averta Std Bold"/>
                <a:sym typeface="Averta Std Bold"/>
              </a:rPr>
              <a:t>The key to solving the problem is tracking the </a:t>
            </a:r>
            <a:r>
              <a:rPr lang="en-US" dirty="0">
                <a:latin typeface="Averta Std Bold"/>
                <a:ea typeface="Averta Std Bold"/>
                <a:cs typeface="Averta Std Bold"/>
                <a:sym typeface="Averta Std Bold"/>
              </a:rPr>
              <a:t>money </a:t>
            </a:r>
            <a:r>
              <a:rPr dirty="0">
                <a:latin typeface="Averta Std Bold"/>
                <a:ea typeface="Averta Std Bold"/>
                <a:cs typeface="Averta Std Bold"/>
                <a:sym typeface="Averta Std Bold"/>
              </a:rPr>
              <a:t>flow.</a:t>
            </a:r>
            <a:r>
              <a:rPr dirty="0"/>
              <a:t> This includes</a:t>
            </a:r>
            <a:r>
              <a:rPr lang="en-US" dirty="0"/>
              <a:t> </a:t>
            </a:r>
            <a:r>
              <a:rPr dirty="0"/>
              <a:t>money from the international agency, government, and financial institution all the way to the contractor, supplier, and worker. Until now, this has been absolutely impossible. </a:t>
            </a:r>
          </a:p>
          <a:p>
            <a:pPr marL="0" indent="0">
              <a:spcBef>
                <a:spcPts val="1400"/>
              </a:spcBef>
              <a:buSzTx/>
              <a:buNone/>
            </a:pPr>
            <a:r>
              <a:rPr lang="en-US" dirty="0"/>
              <a:t>iBUILD is a powerful smartphone-based platform that seamlessly tracks and facilitates the flow of money through the entire construction ecosystem.</a:t>
            </a:r>
          </a:p>
          <a:p>
            <a:pPr marL="0" indent="0">
              <a:spcBef>
                <a:spcPts val="1400"/>
              </a:spcBef>
              <a:buSzTx/>
              <a:buNone/>
            </a:pPr>
            <a:r>
              <a:rPr lang="en-US" dirty="0"/>
              <a:t>iBUILD is the first true end-to-end solution providing value for entities such as The World Bank, Habitat for Humanity, and governments, as well as all participants along the supply chain, including </a:t>
            </a:r>
            <a:r>
              <a:rPr dirty="0"/>
              <a:t>the day</a:t>
            </a:r>
            <a:r>
              <a:rPr lang="en-US" dirty="0"/>
              <a:t>-</a:t>
            </a:r>
            <a:r>
              <a:rPr dirty="0"/>
              <a:t>laborers who build the houses. </a:t>
            </a:r>
            <a:endParaRPr lang="en-US" dirty="0"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8145D920-3068-7640-8BA8-99EA69EEFAF1}"/>
              </a:ext>
            </a:extLst>
          </p:cNvPr>
          <p:cNvSpPr/>
          <p:nvPr/>
        </p:nvSpPr>
        <p:spPr>
          <a:xfrm>
            <a:off x="3294624" y="2134317"/>
            <a:ext cx="2011680" cy="45719"/>
          </a:xfrm>
          <a:prstGeom prst="rect">
            <a:avLst/>
          </a:prstGeom>
          <a:solidFill>
            <a:srgbClr val="FFB30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C3562-18CC-D442-AE0E-8327B8B3C3AE}"/>
              </a:ext>
            </a:extLst>
          </p:cNvPr>
          <p:cNvSpPr/>
          <p:nvPr/>
        </p:nvSpPr>
        <p:spPr>
          <a:xfrm>
            <a:off x="8388578" y="1980754"/>
            <a:ext cx="336731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</a:t>
            </a:r>
            <a:r>
              <a:rPr lang="en-US" dirty="0"/>
              <a:t>iBUILD is an innovative tool to connect builders with individuals and lenders. It is poised to bring more transparency to the market for construction and building materials.</a:t>
            </a:r>
            <a:r>
              <a:rPr lang="en-US" sz="2000" dirty="0"/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75AB8A-A5F3-3147-A03F-7583AB26BECB}"/>
              </a:ext>
            </a:extLst>
          </p:cNvPr>
          <p:cNvSpPr/>
          <p:nvPr/>
        </p:nvSpPr>
        <p:spPr>
          <a:xfrm>
            <a:off x="8447314" y="3790774"/>
            <a:ext cx="3352800" cy="1055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 sz="1400" spc="126">
                <a:solidFill>
                  <a:srgbClr val="3399FF"/>
                </a:solidFill>
                <a:latin typeface="Averta Std ExtraBold"/>
                <a:ea typeface="Averta Std ExtraBold"/>
                <a:cs typeface="Averta Std ExtraBold"/>
                <a:sym typeface="Averta Std ExtraBold"/>
              </a:defRPr>
            </a:pPr>
            <a:r>
              <a:rPr lang="en-US" dirty="0" err="1"/>
              <a:t>Friedemann</a:t>
            </a:r>
            <a:r>
              <a:rPr lang="en-US" dirty="0"/>
              <a:t> Roy</a:t>
            </a:r>
          </a:p>
          <a:p>
            <a:pPr algn="l">
              <a:lnSpc>
                <a:spcPct val="120000"/>
              </a:lnSpc>
              <a:defRPr sz="1300" cap="none" spc="0">
                <a:solidFill>
                  <a:srgbClr val="000000"/>
                </a:solidFill>
                <a:latin typeface="Averta Std Bold"/>
                <a:ea typeface="Averta Std Bold"/>
                <a:cs typeface="Averta Std Bold"/>
                <a:sym typeface="Averta Std Bold"/>
              </a:defRPr>
            </a:pPr>
            <a:r>
              <a:rPr lang="en-US" dirty="0"/>
              <a:t>Global Product Lead Housing Finance</a:t>
            </a:r>
          </a:p>
          <a:p>
            <a:pPr algn="l">
              <a:lnSpc>
                <a:spcPct val="120000"/>
              </a:lnSpc>
              <a:defRPr sz="1300" cap="none" spc="0">
                <a:solidFill>
                  <a:srgbClr val="000000"/>
                </a:solidFill>
              </a:defRPr>
            </a:pPr>
            <a:r>
              <a:rPr lang="en-US" b="1" dirty="0"/>
              <a:t>IFC </a:t>
            </a:r>
            <a:r>
              <a:rPr lang="en-US" dirty="0"/>
              <a:t>– Retail Finance – Financial Institutions Group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687D9433-D921-CE4A-98BA-C5E218D4078E}"/>
              </a:ext>
            </a:extLst>
          </p:cNvPr>
          <p:cNvSpPr/>
          <p:nvPr/>
        </p:nvSpPr>
        <p:spPr>
          <a:xfrm>
            <a:off x="8566170" y="3651175"/>
            <a:ext cx="316574" cy="49969"/>
          </a:xfrm>
          <a:prstGeom prst="rect">
            <a:avLst/>
          </a:prstGeom>
          <a:solidFill>
            <a:srgbClr val="3399FF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D09F7-8DA2-F345-B268-3C2C9C692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38" y="1769901"/>
            <a:ext cx="5478461" cy="45594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8925" y="64042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03"/>
          <p:cNvSpPr txBox="1"/>
          <p:nvPr/>
        </p:nvSpPr>
        <p:spPr>
          <a:xfrm>
            <a:off x="11260764" y="6174716"/>
            <a:ext cx="376023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220" name="Rectangle"/>
          <p:cNvSpPr/>
          <p:nvPr/>
        </p:nvSpPr>
        <p:spPr>
          <a:xfrm>
            <a:off x="225776" y="226433"/>
            <a:ext cx="11740448" cy="6405134"/>
          </a:xfrm>
          <a:prstGeom prst="rect">
            <a:avLst/>
          </a:prstGeom>
          <a:solidFill>
            <a:srgbClr val="99CC99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542D2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1" name="how does it work?"/>
          <p:cNvSpPr txBox="1">
            <a:spLocks noGrp="1"/>
          </p:cNvSpPr>
          <p:nvPr>
            <p:ph type="title"/>
          </p:nvPr>
        </p:nvSpPr>
        <p:spPr>
          <a:xfrm>
            <a:off x="2346145" y="3947829"/>
            <a:ext cx="7499710" cy="9163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 quick look at our app</a:t>
            </a:r>
            <a:endParaRPr dirty="0"/>
          </a:p>
        </p:txBody>
      </p:sp>
      <p:sp>
        <p:nvSpPr>
          <p:cNvPr id="223" name="Line"/>
          <p:cNvSpPr/>
          <p:nvPr/>
        </p:nvSpPr>
        <p:spPr>
          <a:xfrm flipH="1">
            <a:off x="6095999" y="4918258"/>
            <a:ext cx="1" cy="1967756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94" y="490811"/>
            <a:ext cx="1082919" cy="75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5C894-D4B3-3240-ABBF-614DFE0D4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AC6E7-834E-FE43-A2BF-31A406363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80978"/>
            <a:ext cx="2854128" cy="5090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76A23-1D56-CC46-B9D8-B848F691E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116" y="780978"/>
            <a:ext cx="2854128" cy="5094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7AC22-DD54-4345-87EE-7E87BB3CC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032" y="780978"/>
            <a:ext cx="2854128" cy="50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288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DE16F-95FB-5E48-A47E-B37AA6D22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70" y="946733"/>
            <a:ext cx="2854187" cy="5085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E852A-76F6-3645-87BF-3B77D31A6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73" y="946733"/>
            <a:ext cx="2854187" cy="507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A51CE-D5E6-E346-8478-A41FA93E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144" y="946733"/>
            <a:ext cx="2854187" cy="50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07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76200" y="6319646"/>
            <a:ext cx="12344400" cy="688067"/>
          </a:xfrm>
          <a:prstGeom prst="rect">
            <a:avLst/>
          </a:prstGeom>
          <a:solidFill>
            <a:srgbClr val="FFB300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18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31625" y="6455092"/>
            <a:ext cx="18887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1" y="6465442"/>
            <a:ext cx="817451" cy="22787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is ibuild?"/>
          <p:cNvSpPr txBox="1"/>
          <p:nvPr/>
        </p:nvSpPr>
        <p:spPr>
          <a:xfrm>
            <a:off x="1348691" y="6455092"/>
            <a:ext cx="166119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1300" spc="117">
                <a:solidFill>
                  <a:srgbClr val="FFFFFF"/>
                </a:solidFill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rPr dirty="0"/>
              <a:t>What is </a:t>
            </a:r>
            <a:r>
              <a:rPr cap="none" dirty="0" err="1"/>
              <a:t>i</a:t>
            </a:r>
            <a:r>
              <a:rPr dirty="0" err="1"/>
              <a:t>build</a:t>
            </a:r>
            <a:r>
              <a:rPr dirty="0"/>
              <a:t>?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3D0210-3F7A-084B-A0AF-73FC3B6F4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53" y="513797"/>
            <a:ext cx="3020054" cy="53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704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144" normalizeH="0" baseline="0">
            <a:ln>
              <a:noFill/>
            </a:ln>
            <a:solidFill>
              <a:srgbClr val="333333"/>
            </a:solidFill>
            <a:effectLst/>
            <a:uFillTx/>
            <a:latin typeface="Averta Std Regular"/>
            <a:ea typeface="Averta Std Regular"/>
            <a:cs typeface="Averta Std Regular"/>
            <a:sym typeface="Averta St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144" normalizeH="0" baseline="0">
            <a:ln>
              <a:noFill/>
            </a:ln>
            <a:solidFill>
              <a:srgbClr val="333333"/>
            </a:solidFill>
            <a:effectLst/>
            <a:uFillTx/>
            <a:latin typeface="Averta Std Regular"/>
            <a:ea typeface="Averta Std Regular"/>
            <a:cs typeface="Averta Std Regular"/>
            <a:sym typeface="Averta St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25391</TotalTime>
  <Words>912</Words>
  <Application>Microsoft Macintosh PowerPoint</Application>
  <PresentationFormat>Widescreen</PresentationFormat>
  <Paragraphs>162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Averta Std Black</vt:lpstr>
      <vt:lpstr>Averta Std Bold</vt:lpstr>
      <vt:lpstr>Averta Std ExtraBold</vt:lpstr>
      <vt:lpstr>Averta Std Regular</vt:lpstr>
      <vt:lpstr>Averta Std Semibold</vt:lpstr>
      <vt:lpstr>Calibri</vt:lpstr>
      <vt:lpstr>ITC Kabel</vt:lpstr>
      <vt:lpstr>Office Theme</vt:lpstr>
      <vt:lpstr>PowerPoint Presentation</vt:lpstr>
      <vt:lpstr>what is iBUILD?</vt:lpstr>
      <vt:lpstr>a global housing shortage</vt:lpstr>
      <vt:lpstr>a massive problem</vt:lpstr>
      <vt:lpstr>PowerPoint Presentation</vt:lpstr>
      <vt:lpstr>A quick look at our app</vt:lpstr>
      <vt:lpstr>PowerPoint Presentation</vt:lpstr>
      <vt:lpstr>PowerPoint Presentation</vt:lpstr>
      <vt:lpstr>PowerPoint Presentation</vt:lpstr>
      <vt:lpstr>how does the business model work?</vt:lpstr>
      <vt:lpstr>PowerPoint Presentation</vt:lpstr>
      <vt:lpstr>PowerPoint Presentation</vt:lpstr>
      <vt:lpstr>PowerPoint Presentation</vt:lpstr>
      <vt:lpstr>We’ve got problems!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 Handley</cp:lastModifiedBy>
  <cp:revision>106</cp:revision>
  <dcterms:modified xsi:type="dcterms:W3CDTF">2019-07-15T03:24:26Z</dcterms:modified>
</cp:coreProperties>
</file>